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6"/>
  </p:notesMasterIdLst>
  <p:sldIdLst>
    <p:sldId id="258" r:id="rId2"/>
    <p:sldId id="522" r:id="rId3"/>
    <p:sldId id="541" r:id="rId4"/>
    <p:sldId id="540" r:id="rId5"/>
    <p:sldId id="524" r:id="rId6"/>
    <p:sldId id="529" r:id="rId7"/>
    <p:sldId id="526" r:id="rId8"/>
    <p:sldId id="525" r:id="rId9"/>
    <p:sldId id="523" r:id="rId10"/>
    <p:sldId id="469" r:id="rId11"/>
    <p:sldId id="545" r:id="rId12"/>
    <p:sldId id="538" r:id="rId13"/>
    <p:sldId id="527" r:id="rId14"/>
    <p:sldId id="528" r:id="rId15"/>
    <p:sldId id="530" r:id="rId16"/>
    <p:sldId id="539" r:id="rId17"/>
    <p:sldId id="542" r:id="rId18"/>
    <p:sldId id="543" r:id="rId19"/>
    <p:sldId id="544" r:id="rId20"/>
    <p:sldId id="546" r:id="rId21"/>
    <p:sldId id="476" r:id="rId22"/>
    <p:sldId id="475" r:id="rId23"/>
    <p:sldId id="473" r:id="rId24"/>
    <p:sldId id="483" r:id="rId25"/>
    <p:sldId id="480" r:id="rId26"/>
    <p:sldId id="484" r:id="rId27"/>
    <p:sldId id="479" r:id="rId28"/>
    <p:sldId id="485" r:id="rId29"/>
    <p:sldId id="482" r:id="rId30"/>
    <p:sldId id="493" r:id="rId31"/>
    <p:sldId id="384" r:id="rId32"/>
    <p:sldId id="498" r:id="rId33"/>
    <p:sldId id="439" r:id="rId34"/>
    <p:sldId id="468" r:id="rId35"/>
    <p:sldId id="467" r:id="rId36"/>
    <p:sldId id="453" r:id="rId37"/>
    <p:sldId id="461" r:id="rId38"/>
    <p:sldId id="462" r:id="rId39"/>
    <p:sldId id="496" r:id="rId40"/>
    <p:sldId id="425" r:id="rId41"/>
    <p:sldId id="466" r:id="rId42"/>
    <p:sldId id="495" r:id="rId43"/>
    <p:sldId id="494" r:id="rId44"/>
    <p:sldId id="443" r:id="rId45"/>
    <p:sldId id="464" r:id="rId46"/>
    <p:sldId id="418" r:id="rId47"/>
    <p:sldId id="478" r:id="rId48"/>
    <p:sldId id="460" r:id="rId49"/>
    <p:sldId id="481" r:id="rId50"/>
    <p:sldId id="490" r:id="rId51"/>
    <p:sldId id="491" r:id="rId52"/>
    <p:sldId id="492" r:id="rId53"/>
    <p:sldId id="486" r:id="rId54"/>
    <p:sldId id="487" r:id="rId55"/>
    <p:sldId id="435" r:id="rId56"/>
    <p:sldId id="488" r:id="rId57"/>
    <p:sldId id="489" r:id="rId58"/>
    <p:sldId id="400" r:id="rId59"/>
    <p:sldId id="497" r:id="rId60"/>
    <p:sldId id="455" r:id="rId61"/>
    <p:sldId id="456" r:id="rId62"/>
    <p:sldId id="457" r:id="rId63"/>
    <p:sldId id="458" r:id="rId64"/>
    <p:sldId id="454" r:id="rId65"/>
    <p:sldId id="459" r:id="rId66"/>
    <p:sldId id="470" r:id="rId67"/>
    <p:sldId id="452" r:id="rId68"/>
    <p:sldId id="472" r:id="rId69"/>
    <p:sldId id="416" r:id="rId70"/>
    <p:sldId id="440" r:id="rId71"/>
    <p:sldId id="406" r:id="rId72"/>
    <p:sldId id="411" r:id="rId73"/>
    <p:sldId id="441" r:id="rId74"/>
    <p:sldId id="405" r:id="rId75"/>
    <p:sldId id="450" r:id="rId76"/>
    <p:sldId id="446" r:id="rId77"/>
    <p:sldId id="338" r:id="rId78"/>
    <p:sldId id="336" r:id="rId79"/>
    <p:sldId id="327" r:id="rId80"/>
    <p:sldId id="330" r:id="rId81"/>
    <p:sldId id="521" r:id="rId82"/>
    <p:sldId id="442" r:id="rId83"/>
    <p:sldId id="531" r:id="rId84"/>
    <p:sldId id="499" r:id="rId85"/>
    <p:sldId id="501" r:id="rId86"/>
    <p:sldId id="504" r:id="rId87"/>
    <p:sldId id="516" r:id="rId88"/>
    <p:sldId id="532" r:id="rId89"/>
    <p:sldId id="533" r:id="rId90"/>
    <p:sldId id="536" r:id="rId91"/>
    <p:sldId id="537" r:id="rId92"/>
    <p:sldId id="535" r:id="rId93"/>
    <p:sldId id="517" r:id="rId94"/>
    <p:sldId id="519" r:id="rId9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D98205"/>
    <a:srgbClr val="0066CC"/>
    <a:srgbClr val="F0CD9C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/>
    <p:restoredTop sz="96234"/>
  </p:normalViewPr>
  <p:slideViewPr>
    <p:cSldViewPr snapToGrid="0">
      <p:cViewPr varScale="1">
        <p:scale>
          <a:sx n="97" d="100"/>
          <a:sy n="97" d="100"/>
        </p:scale>
        <p:origin x="240" y="792"/>
      </p:cViewPr>
      <p:guideLst/>
    </p:cSldViewPr>
  </p:slideViewPr>
  <p:outlineViewPr>
    <p:cViewPr>
      <p:scale>
        <a:sx n="33" d="100"/>
        <a:sy n="33" d="100"/>
      </p:scale>
      <p:origin x="0" y="-10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12/4/25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669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F6A4-8D22-F60E-9701-2D6BB3F6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7F5DB-3E21-20D8-EFA0-879EDE5E8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D2491-8803-1B5B-D036-13B38170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3263-28D6-5069-9D2F-929EF221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56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58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60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417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70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75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92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77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78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hyperlink" Target="https://user-web.icecube.wisc.edu/~pgutjahr/PromptMuons/Index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icecube/dnn_rec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8.png"/><Relationship Id="rId7" Type="http://schemas.openxmlformats.org/officeDocument/2006/relationships/hyperlink" Target="https://user-web.icecube.wisc.edu/~pgutjahr/PromptMuons/docs/Selection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64.png"/><Relationship Id="rId4" Type="http://schemas.openxmlformats.org/officeDocument/2006/relationships/image" Target="../media/image160.png"/><Relationship Id="rId9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8.png"/><Relationship Id="rId4" Type="http://schemas.openxmlformats.org/officeDocument/2006/relationships/image" Target="../media/image6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70.png"/><Relationship Id="rId7" Type="http://schemas.openxmlformats.org/officeDocument/2006/relationships/image" Target="../media/image3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50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7" Type="http://schemas.openxmlformats.org/officeDocument/2006/relationships/image" Target="../media/image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.sissa.it/501/281/pdf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9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3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0.png"/><Relationship Id="rId9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00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7.png"/><Relationship Id="rId7" Type="http://schemas.openxmlformats.org/officeDocument/2006/relationships/image" Target="../media/image20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2.png"/><Relationship Id="rId7" Type="http://schemas.openxmlformats.org/officeDocument/2006/relationships/image" Target="../media/image20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7.png"/><Relationship Id="rId7" Type="http://schemas.openxmlformats.org/officeDocument/2006/relationships/image" Target="../media/image20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9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580.png"/><Relationship Id="rId5" Type="http://schemas.openxmlformats.org/officeDocument/2006/relationships/image" Target="../media/image133.png"/><Relationship Id="rId10" Type="http://schemas.openxmlformats.org/officeDocument/2006/relationships/image" Target="../media/image440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image" Target="../media/image630.png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54.png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152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3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163.png"/><Relationship Id="rId4" Type="http://schemas.openxmlformats.org/officeDocument/2006/relationships/image" Target="../media/image20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7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50.png"/><Relationship Id="rId4" Type="http://schemas.openxmlformats.org/officeDocument/2006/relationships/image" Target="../media/image2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4"/>
            <a:ext cx="4583007" cy="4296137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24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Unblinding</a:t>
            </a:r>
            <a: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Request:</a:t>
            </a:r>
            <a:br>
              <a:rPr lang="de-DE" sz="24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2000" b="1" dirty="0"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Analysis Call </a:t>
            </a:r>
          </a:p>
          <a:p>
            <a:pPr algn="r"/>
            <a:r>
              <a:rPr lang="de-DE" sz="1600" b="1" dirty="0" err="1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December</a:t>
            </a:r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04, 2025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AAE11A-A84C-F008-0C58-E1102A7FF6F6}"/>
              </a:ext>
            </a:extLst>
          </p:cNvPr>
          <p:cNvSpPr txBox="1"/>
          <p:nvPr/>
        </p:nvSpPr>
        <p:spPr>
          <a:xfrm>
            <a:off x="10593659" y="5344515"/>
            <a:ext cx="19503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 page</a:t>
            </a:r>
            <a:endParaRPr lang="en-US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BE6B9B-EAEC-1568-E006-AD9DBB7D873E}"/>
              </a:ext>
            </a:extLst>
          </p:cNvPr>
          <p:cNvSpPr txBox="1"/>
          <p:nvPr/>
        </p:nvSpPr>
        <p:spPr>
          <a:xfrm>
            <a:off x="10593659" y="4488039"/>
            <a:ext cx="1374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WG: Dennis</a:t>
            </a:r>
          </a:p>
          <a:p>
            <a:r>
              <a:rPr lang="en-US" dirty="0"/>
              <a:t>Coll.: Anatoli</a:t>
            </a:r>
          </a:p>
          <a:p>
            <a:r>
              <a:rPr lang="en-US" dirty="0"/>
              <a:t>Tech: Karolin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0E25-ACAE-CFD9-4D8C-0D971F693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04B6D-FA48-E9DE-FB04-126CB3BFA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F15BE-427C-68CA-F9CC-CADC3B425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D817B-5DB4-3CBF-B306-C9173D6B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5825CE2C-5C96-5B9F-E11C-EC29ED763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24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5E929-8996-FFD2-FE78-39CC3CDDE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Unfolding with Combined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FBBC0-4FB8-64FE-60B0-AFA32DA8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134E1-3E3E-25AE-984D-77D237BF0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67D6E-93FB-3C67-AD99-D7AEDA9CE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454"/>
            <a:ext cx="5733531" cy="4188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CD1752-6F1D-F915-4451-D8DF59E5D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37454"/>
            <a:ext cx="5733532" cy="4188881"/>
          </a:xfrm>
          <a:prstGeom prst="rect">
            <a:avLst/>
          </a:prstGeom>
        </p:spPr>
      </p:pic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F4C16F8-C121-5244-B0A1-B3DD7490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362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789B2-EC8B-BEA5-508A-D3584DDF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Uncertainties per Bin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4DBDE-DBE2-92FE-6589-BD288068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B2BBB5-0DEF-BB29-599C-70C001BE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6" descr="A graph of energy and energy bin&#10;&#10;AI-generated content may be incorrect.">
            <a:extLst>
              <a:ext uri="{FF2B5EF4-FFF2-40B4-BE49-F238E27FC236}">
                <a16:creationId xmlns:a16="http://schemas.microsoft.com/office/drawing/2014/main" id="{236E1843-492C-44AD-AB17-BAED50512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110"/>
            <a:ext cx="5821385" cy="4772099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80F84971-0920-635E-0C52-B15CDA2C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96769-1357-3C15-18EF-978ABAFAF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12110"/>
            <a:ext cx="5612713" cy="4772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A2E5E7-B2B9-5A92-B4D0-9E966186C312}"/>
              </a:ext>
            </a:extLst>
          </p:cNvPr>
          <p:cNvSpPr txBox="1"/>
          <p:nvPr/>
        </p:nvSpPr>
        <p:spPr>
          <a:xfrm>
            <a:off x="2069191" y="4663462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1771D5-7570-B78E-AE08-A2175945E3BB}"/>
              </a:ext>
            </a:extLst>
          </p:cNvPr>
          <p:cNvSpPr txBox="1"/>
          <p:nvPr/>
        </p:nvSpPr>
        <p:spPr>
          <a:xfrm>
            <a:off x="8267211" y="4663462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</p:spTree>
    <p:extLst>
      <p:ext uri="{BB962C8B-B14F-4D97-AF65-F5344CB8AC3E}">
        <p14:creationId xmlns:p14="http://schemas.microsoft.com/office/powerpoint/2010/main" val="250465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DA90-A328-28A2-6E20-BCCF703C0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– Pseudo Correlation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C7D1E-6FF1-9D1A-46ED-F72E9BBA6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54D2B-5636-2FA2-EF60-9D175238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10053C4-364A-36C2-DE9F-C3349E74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5C9A4-3DD8-1729-F944-A5F9258E0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73" y="845050"/>
            <a:ext cx="6726099" cy="51678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23C373-1404-B51B-32DC-32417E6B1874}"/>
              </a:ext>
            </a:extLst>
          </p:cNvPr>
          <p:cNvSpPr txBox="1"/>
          <p:nvPr/>
        </p:nvSpPr>
        <p:spPr>
          <a:xfrm>
            <a:off x="531628" y="2211572"/>
            <a:ext cx="404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shaded area indicates analysis binning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975459-A620-E94F-CE9F-F9CB91A5E95E}"/>
              </a:ext>
            </a:extLst>
          </p:cNvPr>
          <p:cNvCxnSpPr/>
          <p:nvPr/>
        </p:nvCxnSpPr>
        <p:spPr>
          <a:xfrm flipV="1">
            <a:off x="6645349" y="5539563"/>
            <a:ext cx="510363" cy="8167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0F01C3-32D1-7228-3555-96DCAD29CA37}"/>
              </a:ext>
            </a:extLst>
          </p:cNvPr>
          <p:cNvSpPr txBox="1"/>
          <p:nvPr/>
        </p:nvSpPr>
        <p:spPr>
          <a:xfrm>
            <a:off x="4731489" y="6330419"/>
            <a:ext cx="515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coincident primary events, as expected below 10 TeV</a:t>
            </a:r>
          </a:p>
        </p:txBody>
      </p:sp>
    </p:spTree>
    <p:extLst>
      <p:ext uri="{BB962C8B-B14F-4D97-AF65-F5344CB8AC3E}">
        <p14:creationId xmlns:p14="http://schemas.microsoft.com/office/powerpoint/2010/main" val="1656064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91A53-FF2D-FD5E-149E-6D4A225A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Impact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27FAA-B40E-EE2A-4D65-646C938D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CA7D8-7F4A-B230-2D8B-50A6722C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A380BAC-AA55-749B-500D-AFD11F44E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253175-C39C-1A9E-6E1E-0F4D213E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76" y="3829415"/>
            <a:ext cx="3130447" cy="25269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64D50-BD06-B3E9-6BBC-D42C80BB6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776" y="1107439"/>
            <a:ext cx="3130447" cy="2526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48FD2-D783-10B7-8052-2818F5EAB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" y="3829414"/>
            <a:ext cx="3130447" cy="25269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F228F0-3B03-D695-F611-1E27C383E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79" y="1107439"/>
            <a:ext cx="3130447" cy="25269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0B4F46-7E3E-A030-B96B-EBFE08728C3C}"/>
              </a:ext>
            </a:extLst>
          </p:cNvPr>
          <p:cNvSpPr txBox="1"/>
          <p:nvPr/>
        </p:nvSpPr>
        <p:spPr>
          <a:xfrm>
            <a:off x="8725766" y="3408729"/>
            <a:ext cx="2512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regularization impact </a:t>
            </a:r>
            <a:br>
              <a:rPr lang="en-US" dirty="0"/>
            </a:br>
            <a:r>
              <a:rPr lang="en-US" dirty="0"/>
              <a:t>below 5%</a:t>
            </a:r>
          </a:p>
        </p:txBody>
      </p:sp>
    </p:spTree>
    <p:extLst>
      <p:ext uri="{BB962C8B-B14F-4D97-AF65-F5344CB8AC3E}">
        <p14:creationId xmlns:p14="http://schemas.microsoft.com/office/powerpoint/2010/main" val="409869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DEFB-372B-171E-F673-41330875D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Burnsample</a:t>
            </a:r>
            <a:r>
              <a:rPr lang="en-US" dirty="0"/>
              <a:t> Unfolding Global Correlation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2E9C88-48A8-F977-B344-ABB2C407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2" y="6575408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E3E35-061D-E873-742E-50CF5810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0" y="3623770"/>
            <a:ext cx="3626879" cy="2732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E88BD-8FBF-809A-9E5D-279D67E95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60" y="901930"/>
            <a:ext cx="3626879" cy="27325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55E436-AFCE-6F0D-C0D1-6377BA2BB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474" y="901930"/>
            <a:ext cx="3626879" cy="2732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16003-3C48-CC3F-FF11-59E002292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473" y="3623769"/>
            <a:ext cx="3626880" cy="2732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8AC472-D6DC-521B-6634-D1CE557546A1}"/>
              </a:ext>
            </a:extLst>
          </p:cNvPr>
          <p:cNvSpPr txBox="1"/>
          <p:nvPr/>
        </p:nvSpPr>
        <p:spPr>
          <a:xfrm>
            <a:off x="10302949" y="1998921"/>
            <a:ext cx="505267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4694E-FB8F-32D8-C2CF-59BE38C91920}"/>
              </a:ext>
            </a:extLst>
          </p:cNvPr>
          <p:cNvSpPr txBox="1"/>
          <p:nvPr/>
        </p:nvSpPr>
        <p:spPr>
          <a:xfrm>
            <a:off x="10302949" y="4620727"/>
            <a:ext cx="1308371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0F76FA-EEFD-2FE7-3DC5-A94AF2383B55}"/>
              </a:ext>
            </a:extLst>
          </p:cNvPr>
          <p:cNvSpPr txBox="1"/>
          <p:nvPr/>
        </p:nvSpPr>
        <p:spPr>
          <a:xfrm>
            <a:off x="1645081" y="6308209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C2DAD4-C566-558F-CB47-F11C477766FC}"/>
              </a:ext>
            </a:extLst>
          </p:cNvPr>
          <p:cNvSpPr txBox="1"/>
          <p:nvPr/>
        </p:nvSpPr>
        <p:spPr>
          <a:xfrm>
            <a:off x="5812282" y="6308209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A204252D-2AAB-4D0B-96C4-30F978AFB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649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A935F-BDA6-5B8F-962C-6125372E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Bias on </a:t>
            </a:r>
            <a:r>
              <a:rPr lang="en-US" dirty="0" err="1"/>
              <a:t>Burnsample</a:t>
            </a:r>
            <a:r>
              <a:rPr lang="en-US" dirty="0"/>
              <a:t> with Combined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24124-D05B-387E-925D-691CF4AB2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AB4E1-6900-FC3D-95BB-21FBE35A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41BE4-67AC-0C94-9D24-C1488B7F9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882" y="1312805"/>
            <a:ext cx="6115392" cy="4838180"/>
          </a:xfrm>
          <a:prstGeom prst="rect">
            <a:avLst/>
          </a:prstGeom>
        </p:spPr>
      </p:pic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9A9B3AC-2012-34A8-A1BB-5C686FB59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38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F7C5E-C979-C4EC-2A7A-1A0883B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Data-MC Post Fit for 4 </a:t>
            </a:r>
            <a:r>
              <a:rPr lang="en-US" dirty="0" err="1"/>
              <a:t>Burnsample</a:t>
            </a:r>
            <a:r>
              <a:rPr lang="en-US" dirty="0"/>
              <a:t> </a:t>
            </a:r>
            <a:r>
              <a:rPr lang="en-US" dirty="0" err="1"/>
              <a:t>Unfoldings</a:t>
            </a:r>
            <a:r>
              <a:rPr lang="en-US" dirty="0"/>
              <a:t> with Combined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0E120-CB72-9ED4-6845-E253E7053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7A33E6-0556-7614-3284-42400D39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64D06-BBDF-E3CC-78D5-C2A6D7DAF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8468"/>
            <a:ext cx="3581400" cy="2616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0B4F0-DC63-E7DC-7FE2-03D6690E1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27409"/>
            <a:ext cx="3581400" cy="2616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B407A-1C40-EAD4-AE3F-E2254D885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80" y="898468"/>
            <a:ext cx="3581401" cy="2616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74385-A065-57C0-0320-96FB3FB9C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880" y="3627408"/>
            <a:ext cx="3581401" cy="261654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612962FF-9459-EAD2-EE9A-820430B26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679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20F7-3B64-B163-B46E-050E3E325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Burnsample</a:t>
            </a:r>
            <a:r>
              <a:rPr lang="en-US" dirty="0"/>
              <a:t> Unfolding Results with Combined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5CC78-0949-BC52-1207-C4335644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23E3F-B08A-C9E1-0D27-4C49013D5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5581B-9BC6-BEA7-CF7D-650A5B8B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1" y="1011397"/>
            <a:ext cx="3723866" cy="2720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FF615-AA5C-1FE6-6EF5-96ACB0E7949D}"/>
              </a:ext>
            </a:extLst>
          </p:cNvPr>
          <p:cNvSpPr txBox="1"/>
          <p:nvPr/>
        </p:nvSpPr>
        <p:spPr>
          <a:xfrm>
            <a:off x="2626243" y="1509824"/>
            <a:ext cx="1107676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H3a 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0B1A2-03DF-1E15-F96F-FC23792A2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1" y="3683874"/>
            <a:ext cx="3723866" cy="272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D6E985-1310-C1FA-059E-297F96A6E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734" y="1011397"/>
            <a:ext cx="3723866" cy="2720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522B59-DE18-46DF-20EA-6DFF65232194}"/>
              </a:ext>
            </a:extLst>
          </p:cNvPr>
          <p:cNvSpPr txBox="1"/>
          <p:nvPr/>
        </p:nvSpPr>
        <p:spPr>
          <a:xfrm>
            <a:off x="2626243" y="4209024"/>
            <a:ext cx="1107676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H4a Matrix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8D2A0-B676-65D1-3583-19008B2FAD16}"/>
              </a:ext>
            </a:extLst>
          </p:cNvPr>
          <p:cNvSpPr txBox="1"/>
          <p:nvPr/>
        </p:nvSpPr>
        <p:spPr>
          <a:xfrm>
            <a:off x="7393173" y="1509824"/>
            <a:ext cx="1099853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GST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947FEA-6EDB-4411-C6D7-D98F50BBF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734" y="3731761"/>
            <a:ext cx="3723866" cy="27206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2E3CF-A639-1999-288F-281183C8D845}"/>
              </a:ext>
            </a:extLst>
          </p:cNvPr>
          <p:cNvSpPr txBox="1"/>
          <p:nvPr/>
        </p:nvSpPr>
        <p:spPr>
          <a:xfrm>
            <a:off x="7393172" y="4209024"/>
            <a:ext cx="109645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GSF Matrix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12BB0FAF-5327-2450-8365-16CD895AB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7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06D4-B4B0-2022-95F7-0D150122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Performance on Combined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B7468-0B58-27F3-3337-9780FB02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54CBEA-9D38-34E5-7B21-155B7C0E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29F36F-8601-2E09-41F2-6B091B044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093"/>
            <a:ext cx="7031576" cy="5137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3BDCA-CB88-AEA2-8A95-2D1D617CD6F8}"/>
              </a:ext>
            </a:extLst>
          </p:cNvPr>
          <p:cNvSpPr txBox="1"/>
          <p:nvPr/>
        </p:nvSpPr>
        <p:spPr>
          <a:xfrm>
            <a:off x="2456477" y="6005476"/>
            <a:ext cx="1124923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all events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9CD435-BD16-C895-0245-520466CC6968}"/>
              </a:ext>
            </a:extLst>
          </p:cNvPr>
          <p:cNvSpPr/>
          <p:nvPr/>
        </p:nvSpPr>
        <p:spPr>
          <a:xfrm>
            <a:off x="1913861" y="3343941"/>
            <a:ext cx="1935126" cy="1068572"/>
          </a:xfrm>
          <a:prstGeom prst="ellipse">
            <a:avLst/>
          </a:prstGeom>
          <a:noFill/>
          <a:ln w="28575">
            <a:solidFill>
              <a:srgbClr val="D982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443440-92AE-72B2-6E50-FDC604B78183}"/>
              </a:ext>
            </a:extLst>
          </p:cNvPr>
          <p:cNvCxnSpPr>
            <a:cxnSpLocks/>
          </p:cNvCxnSpPr>
          <p:nvPr/>
        </p:nvCxnSpPr>
        <p:spPr>
          <a:xfrm flipH="1" flipV="1">
            <a:off x="3581400" y="4263656"/>
            <a:ext cx="1613436" cy="1926486"/>
          </a:xfrm>
          <a:prstGeom prst="straightConnector1">
            <a:avLst/>
          </a:prstGeom>
          <a:ln w="12700">
            <a:solidFill>
              <a:srgbClr val="D982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EBEBE7-1BD9-B90B-A342-5F880BC6169E}"/>
              </a:ext>
            </a:extLst>
          </p:cNvPr>
          <p:cNvSpPr txBox="1"/>
          <p:nvPr/>
        </p:nvSpPr>
        <p:spPr>
          <a:xfrm>
            <a:off x="4706323" y="6171684"/>
            <a:ext cx="262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coincident primary events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8475-768A-1CE7-6B91-4BEB92936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56" y="1131807"/>
            <a:ext cx="4881754" cy="3566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3351C9-018F-5287-3C62-C6E43AAE21F5}"/>
              </a:ext>
            </a:extLst>
          </p:cNvPr>
          <p:cNvSpPr txBox="1"/>
          <p:nvPr/>
        </p:nvSpPr>
        <p:spPr>
          <a:xfrm>
            <a:off x="8699115" y="4732912"/>
            <a:ext cx="1591333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 &gt; 10 TeV</a:t>
            </a:r>
          </a:p>
        </p:txBody>
      </p:sp>
    </p:spTree>
    <p:extLst>
      <p:ext uri="{BB962C8B-B14F-4D97-AF65-F5344CB8AC3E}">
        <p14:creationId xmlns:p14="http://schemas.microsoft.com/office/powerpoint/2010/main" val="2708005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306B1-00BB-78F3-5CF3-2072FA3E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Hadronic Interaction Models?</a:t>
            </a:r>
          </a:p>
        </p:txBody>
      </p:sp>
      <p:pic>
        <p:nvPicPr>
          <p:cNvPr id="8" name="Content Placeholder 7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3BDB2C7F-6283-33E1-CFE2-B18DAF5E4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8" y="1107440"/>
            <a:ext cx="5156643" cy="3773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C8D9E-AC4D-F787-AECB-82E90A8F0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373AB-A5E0-FBC4-D6F6-4ABC8F34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A0C29E3-6912-2ABB-756B-6B7BC85CD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different colors and numbers&#10;&#10;AI-generated content may be incorrect.">
            <a:extLst>
              <a:ext uri="{FF2B5EF4-FFF2-40B4-BE49-F238E27FC236}">
                <a16:creationId xmlns:a16="http://schemas.microsoft.com/office/drawing/2014/main" id="{51A01538-19CB-85C9-F85D-083DEB6D5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2" y="1107442"/>
            <a:ext cx="5156642" cy="37732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897397-662A-BC94-293C-311EC879F406}"/>
              </a:ext>
            </a:extLst>
          </p:cNvPr>
          <p:cNvSpPr txBox="1"/>
          <p:nvPr/>
        </p:nvSpPr>
        <p:spPr>
          <a:xfrm>
            <a:off x="280062" y="4880738"/>
            <a:ext cx="66353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SIBYLL and DPMJET include charm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Constant offset &lt; 100 TeV </a:t>
            </a:r>
            <a:r>
              <a:rPr lang="en-US" dirty="0">
                <a:sym typeface="Wingdings" pitchFamily="2" charset="2"/>
              </a:rPr>
              <a:t> irrelevant for unfolding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Up to 50% difference at highest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Difference between primary models about 250%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Unfolding recovers this spectral index change within uncertainties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D7D5B5-DCFD-95C3-8274-F1067B7F591F}"/>
              </a:ext>
            </a:extLst>
          </p:cNvPr>
          <p:cNvSpPr txBox="1"/>
          <p:nvPr/>
        </p:nvSpPr>
        <p:spPr>
          <a:xfrm>
            <a:off x="5299035" y="372386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5AA24-46C1-C23B-E467-3CA979E7B53C}"/>
              </a:ext>
            </a:extLst>
          </p:cNvPr>
          <p:cNvSpPr txBox="1"/>
          <p:nvPr/>
        </p:nvSpPr>
        <p:spPr>
          <a:xfrm>
            <a:off x="11147658" y="3723862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+250%</a:t>
            </a:r>
          </a:p>
        </p:txBody>
      </p:sp>
    </p:spTree>
    <p:extLst>
      <p:ext uri="{BB962C8B-B14F-4D97-AF65-F5344CB8AC3E}">
        <p14:creationId xmlns:p14="http://schemas.microsoft.com/office/powerpoint/2010/main" val="885167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6F1C0-53D5-95B9-DC0C-E56EF6E2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Fit MC Full Sample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8EC734-8C80-0E40-7948-3A948F045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300" y="1197451"/>
            <a:ext cx="5103214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D774F-DE32-5C23-683E-211161DA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13E39-AB06-72DF-1806-3EB5510F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08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78B08-36C2-C80D-A7A9-4BF5ABF0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Cosmic Ray Air Shower – Muon Flux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86CCA5-91C4-36F4-79DA-DDC10A2EB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1" y="506590"/>
            <a:ext cx="7734106" cy="598628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F7DD2-8F0C-2552-52A2-D5850AD01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8E758-85C0-E048-54D8-BBEECF49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31AA39-D4BB-F4AF-A9A2-48B51F1B0BE8}"/>
              </a:ext>
            </a:extLst>
          </p:cNvPr>
          <p:cNvSpPr/>
          <p:nvPr/>
        </p:nvSpPr>
        <p:spPr>
          <a:xfrm>
            <a:off x="399415" y="4680195"/>
            <a:ext cx="2381693" cy="754912"/>
          </a:xfrm>
          <a:prstGeom prst="round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DFA44-DBDE-1C2D-A7AE-6C532C2CD848}"/>
              </a:ext>
            </a:extLst>
          </p:cNvPr>
          <p:cNvSpPr txBox="1"/>
          <p:nvPr/>
        </p:nvSpPr>
        <p:spPr>
          <a:xfrm>
            <a:off x="3969834" y="3499733"/>
            <a:ext cx="88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98205"/>
                </a:solidFill>
              </a:rPr>
              <a:t>prompt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5B5CBD-603B-4D92-8AFE-E01D508500E5}"/>
              </a:ext>
            </a:extLst>
          </p:cNvPr>
          <p:cNvSpPr txBox="1"/>
          <p:nvPr/>
        </p:nvSpPr>
        <p:spPr>
          <a:xfrm>
            <a:off x="8969147" y="3501191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CC"/>
                </a:solidFill>
              </a:rPr>
              <a:t>conventional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7F0C20-53DB-F191-DABA-9C4C12505A55}"/>
              </a:ext>
            </a:extLst>
          </p:cNvPr>
          <p:cNvSpPr/>
          <p:nvPr/>
        </p:nvSpPr>
        <p:spPr>
          <a:xfrm>
            <a:off x="399415" y="5518272"/>
            <a:ext cx="2381693" cy="754912"/>
          </a:xfrm>
          <a:prstGeom prst="roundRect">
            <a:avLst/>
          </a:prstGeom>
          <a:solidFill>
            <a:srgbClr val="D98205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Prompt</a:t>
            </a:r>
            <a:r>
              <a:rPr lang="en-DE">
                <a:solidFill>
                  <a:schemeClr val="bg1"/>
                </a:solidFill>
              </a:rPr>
              <a:t> </a:t>
            </a:r>
            <a:r>
              <a:rPr lang="en-DE" dirty="0">
                <a:solidFill>
                  <a:schemeClr val="bg1"/>
                </a:solidFill>
              </a:rPr>
              <a:t>Muon: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„Rest“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A669C-ACD3-4B3B-8F91-268FC83D512B}"/>
              </a:ext>
            </a:extLst>
          </p:cNvPr>
          <p:cNvSpPr txBox="1"/>
          <p:nvPr/>
        </p:nvSpPr>
        <p:spPr>
          <a:xfrm>
            <a:off x="399415" y="1873153"/>
            <a:ext cx="411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muon flux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Characterize prompt and conventional </a:t>
            </a:r>
            <a:br>
              <a:rPr lang="en-US" dirty="0"/>
            </a:br>
            <a:r>
              <a:rPr lang="en-US" dirty="0"/>
              <a:t>component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BF03B50A-4BFA-F9D3-1FFB-FAEC8F5F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595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15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F6A4-4420-BB06-F73E-07573EA2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3E0-CAA1-07F0-E804-BAA4C10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F4CD-B0BD-5BD3-8748-7BB083B2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3A73-CB1A-97EB-0988-FF06055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AB2FF6-E097-5FB3-5371-D2300765F9C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48008-F73C-43ED-2338-E924BA511D8B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602E1E-DB6B-7EB6-A798-97487EEF4765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88016B-B7C5-B699-1EC5-193315E88FEF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5D3FBC-8D67-48C9-FC06-37BA0F1DED44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384311-72A1-01D2-C857-F7AAE5EB2C0B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A4DB9-8E5C-A6D4-33F2-A92FBDF54727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4E1288-39C0-BD1E-2C45-409AAE083857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6CD4B5-346E-EDDC-60AA-F20E0D09067A}"/>
              </a:ext>
            </a:extLst>
          </p:cNvPr>
          <p:cNvSpPr/>
          <p:nvPr/>
        </p:nvSpPr>
        <p:spPr>
          <a:xfrm>
            <a:off x="175172" y="3952794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AA62B0-4996-7A81-316C-D87E79CBE54C}"/>
              </a:ext>
            </a:extLst>
          </p:cNvPr>
          <p:cNvSpPr/>
          <p:nvPr/>
        </p:nvSpPr>
        <p:spPr>
          <a:xfrm>
            <a:off x="176442" y="2115845"/>
            <a:ext cx="2033358" cy="1541755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</a:t>
            </a:r>
            <a:r>
              <a:rPr lang="en-DE" sz="1400">
                <a:solidFill>
                  <a:schemeClr val="tx2"/>
                </a:solidFill>
              </a:rPr>
              <a:t>100 EeV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Snowstorm</a:t>
            </a:r>
            <a:endParaRPr lang="en-DE" sz="1400" dirty="0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1B8C46-AE1A-3C74-BC33-F654BAC465BB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3AD02-F5AF-2F9A-BE66-59D1BC60F8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D161-56B0-E981-BAAE-89349E7F357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1C263-BDBA-6ADE-8891-133B7867A0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D124C-732E-A6A9-90F7-A52DB0D4818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3121" y="174960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CE5D0-4F6F-6D48-8552-94596D41A5A2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657600"/>
            <a:ext cx="2540" cy="29519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E0B541-1D5D-E8CB-1EE6-AF94C64C119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640B49-BB19-CE25-6172-C78136940749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17E4F-0C02-4604-92F1-764EE8F3EDE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598416-B322-FB4B-88F0-D2E74DCBF0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6CA844-BD65-015B-59CC-F2B3C6B94DB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E21649-5DDD-884C-BCBA-D467F3E8EE4A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2B604-BD35-E7F7-7D8B-30227028349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C219C180-324B-D18A-E2CC-91A70D52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215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90965-A9CF-44A6-1FA4-F32FA887D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9479-E8A5-FB64-654A-58BC89F9D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6756C9-6AA6-D595-3592-9E160A90B9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5291A-8B2C-7B5A-DE32-382B3E0E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D414D-A8D8-C4BA-83C0-0DEE7716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A9F4B5E-F011-98E7-9FFD-B22E1F28C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904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CA86-E182-E191-6A26-68A6B4A4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CORSIKA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F5DD6-70DD-44FD-D997-1990BF749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history </a:t>
            </a:r>
            <a:r>
              <a:rPr lang="en-US" dirty="0">
                <a:sym typeface="Wingdings" pitchFamily="2" charset="2"/>
              </a:rPr>
              <a:t> get muon parent information</a:t>
            </a:r>
          </a:p>
          <a:p>
            <a:r>
              <a:rPr lang="en-US" dirty="0">
                <a:sym typeface="Wingdings" pitchFamily="2" charset="2"/>
              </a:rPr>
              <a:t>Official </a:t>
            </a:r>
            <a:r>
              <a:rPr lang="en-US" dirty="0" err="1">
                <a:sym typeface="Wingdings" pitchFamily="2" charset="2"/>
              </a:rPr>
              <a:t>iceprod</a:t>
            </a:r>
            <a:r>
              <a:rPr lang="en-US" dirty="0">
                <a:sym typeface="Wingdings" pitchFamily="2" charset="2"/>
              </a:rPr>
              <a:t> datasets: 22774 – 8 </a:t>
            </a:r>
          </a:p>
          <a:p>
            <a:r>
              <a:rPr lang="en-US" dirty="0">
                <a:sym typeface="Wingdings" pitchFamily="2" charset="2"/>
              </a:rPr>
              <a:t>Primary energy: </a:t>
            </a:r>
            <a:r>
              <a:rPr lang="de-DE" dirty="0"/>
              <a:t>10 </a:t>
            </a:r>
            <a:r>
              <a:rPr lang="de-DE" dirty="0" err="1"/>
              <a:t>TeV</a:t>
            </a:r>
            <a:r>
              <a:rPr lang="de-DE" dirty="0"/>
              <a:t> – 1e11 </a:t>
            </a:r>
            <a:r>
              <a:rPr lang="de-DE" dirty="0" err="1"/>
              <a:t>GeV</a:t>
            </a:r>
            <a:endParaRPr lang="de-DE" dirty="0"/>
          </a:p>
          <a:p>
            <a:r>
              <a:rPr lang="de-DE" dirty="0"/>
              <a:t>HIM: SIBYLL 2.3d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FF12E-4487-096E-CB58-EA3ACCC4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AB28D-FEB8-BAB6-A99C-7683A4BD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0E67E-E67C-ED87-0504-9CB4FBCF94D1}"/>
              </a:ext>
            </a:extLst>
          </p:cNvPr>
          <p:cNvSpPr txBox="1"/>
          <p:nvPr/>
        </p:nvSpPr>
        <p:spPr>
          <a:xfrm>
            <a:off x="5575610" y="6400412"/>
            <a:ext cx="5069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*22875 is simulated from 600 GeV – 10 TeV, but not used in this analysis</a:t>
            </a:r>
          </a:p>
          <a:p>
            <a:r>
              <a:rPr lang="en-US" sz="1200" dirty="0">
                <a:solidFill>
                  <a:srgbClr val="A5A5A5"/>
                </a:solidFill>
                <a:sym typeface="Wingdings" pitchFamily="2" charset="2"/>
              </a:rPr>
              <a:t> from the simulated statistics, no event made it into the final selection stage</a:t>
            </a:r>
            <a:endParaRPr lang="en-US" sz="1200" dirty="0">
              <a:solidFill>
                <a:srgbClr val="A5A5A5"/>
              </a:solidFill>
            </a:endParaRP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D4B7F7D2-0C09-6E69-E302-6D2B4C9A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27" y="2687445"/>
            <a:ext cx="4750590" cy="3579212"/>
          </a:xfrm>
          <a:prstGeom prst="rect">
            <a:avLst/>
          </a:prstGeom>
        </p:spPr>
      </p:pic>
      <p:pic>
        <p:nvPicPr>
          <p:cNvPr id="8" name="Picture 7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6A8B29FC-CD80-8358-B90B-5CC4BF09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210" y="2687445"/>
            <a:ext cx="4750590" cy="3579212"/>
          </a:xfrm>
          <a:prstGeom prst="rect">
            <a:avLst/>
          </a:prstGeom>
        </p:spPr>
      </p:pic>
      <p:pic>
        <p:nvPicPr>
          <p:cNvPr id="9" name="Picture 8" descr="A red and black tree&#10;&#10;Description automatically generated">
            <a:extLst>
              <a:ext uri="{FF2B5EF4-FFF2-40B4-BE49-F238E27FC236}">
                <a16:creationId xmlns:a16="http://schemas.microsoft.com/office/drawing/2014/main" id="{4D783631-07E5-A802-062B-A06C740B2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255" y="42580"/>
            <a:ext cx="1373572" cy="27471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0D4BF8-B0CF-C89C-15F0-F8A1007115D6}"/>
              </a:ext>
            </a:extLst>
          </p:cNvPr>
          <p:cNvSpPr txBox="1"/>
          <p:nvPr/>
        </p:nvSpPr>
        <p:spPr>
          <a:xfrm>
            <a:off x="7807826" y="1482932"/>
            <a:ext cx="4266361" cy="338554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Leading muon = most energetic muon in a bundle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4A7DEF-1A29-77E2-6921-A193A92B3F52}"/>
              </a:ext>
            </a:extLst>
          </p:cNvPr>
          <p:cNvSpPr txBox="1"/>
          <p:nvPr/>
        </p:nvSpPr>
        <p:spPr>
          <a:xfrm>
            <a:off x="4163557" y="3757085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6DBEA-4716-0B7D-B8C4-3A4ADCE83334}"/>
              </a:ext>
            </a:extLst>
          </p:cNvPr>
          <p:cNvSpPr txBox="1"/>
          <p:nvPr/>
        </p:nvSpPr>
        <p:spPr>
          <a:xfrm>
            <a:off x="10237253" y="3642201"/>
            <a:ext cx="764697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1C5D5BAE-B81A-EC60-B291-6F9D5F2E7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980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247EF-CC5C-932C-2830-9B3A4B08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236F3-089E-97D0-2EE2-680ED4EAA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F3696B-9EAF-BC20-8D03-A8615C704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C267-9DDD-FAB7-7D8F-2D9E5EB50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5F750B-D996-EE4D-E6B2-C98BB987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FC8EBF9-5ACC-D0B7-530B-297391B18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91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5F98-57DD-4249-6781-10E46809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Reconstructions</a:t>
            </a:r>
          </a:p>
        </p:txBody>
      </p:sp>
      <p:pic>
        <p:nvPicPr>
          <p:cNvPr id="7" name="Content Placeholder 6" descr="A graph of a graph showing a number of numbers&#10;&#10;AI-generated content may be incorrect.">
            <a:extLst>
              <a:ext uri="{FF2B5EF4-FFF2-40B4-BE49-F238E27FC236}">
                <a16:creationId xmlns:a16="http://schemas.microsoft.com/office/drawing/2014/main" id="{BBC00F1C-307D-BFEC-07B2-74EBA4C5A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992" y="1197451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6CD9A-3515-F769-8DC3-DB6F790D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71166-05A6-F8F2-1B0C-129ACC26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495489B4-E050-2C86-9210-9CC0F052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5" y="3213356"/>
            <a:ext cx="4399716" cy="3230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4FC881-1454-C61B-1301-6E950042DE9C}"/>
              </a:ext>
            </a:extLst>
          </p:cNvPr>
          <p:cNvSpPr txBox="1"/>
          <p:nvPr/>
        </p:nvSpPr>
        <p:spPr>
          <a:xfrm>
            <a:off x="627017" y="1371600"/>
            <a:ext cx="40450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dnn_reco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on multiple CORSIKA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/ 9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SplitInIceDSTPulses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6000ns pulse cleaning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Energies, directions, track geometries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0D782-0E75-8A6D-7624-83D23F7F0FC4}"/>
              </a:ext>
            </a:extLst>
          </p:cNvPr>
          <p:cNvSpPr txBox="1"/>
          <p:nvPr/>
        </p:nvSpPr>
        <p:spPr>
          <a:xfrm>
            <a:off x="9117656" y="3457218"/>
            <a:ext cx="7006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Proxy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89F525A7-615A-D635-07AC-FFB9C4FF4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547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38FF-8B00-87E5-7257-C7193163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4229-7158-7422-9A03-481EA5E08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C72FC-96E9-B27E-372D-B91FD6934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B0DC8-F154-CBE6-550D-04A3802FE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F4916C-97B9-87D5-8546-9868774D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599C563-9A2E-1F6A-B24B-E861A28F3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753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4A3717A-1491-3881-AC9C-F2374F97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91" y="4051246"/>
            <a:ext cx="4142065" cy="2790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E4500-07D3-6C57-6B81-69DD15D4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842" y="-114377"/>
            <a:ext cx="11508010" cy="742315"/>
          </a:xfrm>
        </p:spPr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69722-CEA8-EB0D-EE88-44F79A82B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824" y="6460640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29F04AC-1CF4-41A4-5A51-DFFD177F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6" y="1006771"/>
            <a:ext cx="3857778" cy="2822871"/>
          </a:xfrm>
          <a:prstGeom prst="rect">
            <a:avLst/>
          </a:prstGeom>
        </p:spPr>
      </p:pic>
      <p:pic>
        <p:nvPicPr>
          <p:cNvPr id="7" name="Picture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A37B928-D10B-A48A-92B2-F1DFE8C8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11" y="1006771"/>
            <a:ext cx="3857778" cy="2822872"/>
          </a:xfrm>
          <a:prstGeom prst="rect">
            <a:avLst/>
          </a:prstGeom>
        </p:spPr>
      </p:pic>
      <p:pic>
        <p:nvPicPr>
          <p:cNvPr id="8" name="Picture 7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B1321701-25FA-ECAF-0192-90D8D5CF9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246" y="1006771"/>
            <a:ext cx="3857778" cy="2822872"/>
          </a:xfrm>
          <a:prstGeom prst="rect">
            <a:avLst/>
          </a:prstGeom>
        </p:spPr>
      </p:pic>
      <p:pic>
        <p:nvPicPr>
          <p:cNvPr id="9" name="Picture 8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AE21CDF-56E8-506C-D188-2DF9C685C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64" y="4035129"/>
            <a:ext cx="3857778" cy="2822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86BF80-05B8-4D80-0A74-5FD40EDAA1D0}"/>
              </a:ext>
            </a:extLst>
          </p:cNvPr>
          <p:cNvSpPr txBox="1"/>
          <p:nvPr/>
        </p:nvSpPr>
        <p:spPr>
          <a:xfrm>
            <a:off x="1211514" y="637439"/>
            <a:ext cx="179209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3: </a:t>
            </a:r>
            <a:r>
              <a:rPr lang="en-US" sz="1600" dirty="0" err="1"/>
              <a:t>MuonFilter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203DB-29C4-6015-48B8-54DEA72797D6}"/>
              </a:ext>
            </a:extLst>
          </p:cNvPr>
          <p:cNvSpPr txBox="1"/>
          <p:nvPr/>
        </p:nvSpPr>
        <p:spPr>
          <a:xfrm>
            <a:off x="4167111" y="637439"/>
            <a:ext cx="3857916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4: E &gt; 500 TeV bundle Energy a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FBDAD1-EF00-B37C-391C-41790C055F02}"/>
              </a:ext>
            </a:extLst>
          </p:cNvPr>
          <p:cNvSpPr txBox="1"/>
          <p:nvPr/>
        </p:nvSpPr>
        <p:spPr>
          <a:xfrm>
            <a:off x="8780585" y="648077"/>
            <a:ext cx="2924775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Level 5: 23 Data/MC Quality Cuts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78684FDD-D731-3C25-2361-7DA1252C509E}"/>
              </a:ext>
            </a:extLst>
          </p:cNvPr>
          <p:cNvSpPr/>
          <p:nvPr/>
        </p:nvSpPr>
        <p:spPr>
          <a:xfrm>
            <a:off x="106977" y="4827045"/>
            <a:ext cx="695912" cy="287383"/>
          </a:xfrm>
          <a:prstGeom prst="rightArrow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9E817-BE57-3BE2-0BE3-F8936BB581B8}"/>
              </a:ext>
            </a:extLst>
          </p:cNvPr>
          <p:cNvSpPr txBox="1"/>
          <p:nvPr/>
        </p:nvSpPr>
        <p:spPr>
          <a:xfrm>
            <a:off x="8165876" y="89329"/>
            <a:ext cx="1789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Details: </a:t>
            </a:r>
            <a:r>
              <a:rPr lang="en-US" sz="1400" dirty="0">
                <a:hlinkClick r:id="rId7"/>
              </a:rPr>
              <a:t>wiki/selection</a:t>
            </a:r>
            <a:endParaRPr lang="en-US" sz="1400" dirty="0"/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7BC49053-C9C6-A611-DCB7-DD0C13436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/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  <m:r>
                      <a:rPr lang="de-DE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&gt;40 %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ight Arrow 17">
                <a:extLst>
                  <a:ext uri="{FF2B5EF4-FFF2-40B4-BE49-F238E27FC236}">
                    <a16:creationId xmlns:a16="http://schemas.microsoft.com/office/drawing/2014/main" id="{3C8DB88D-B654-9504-EC7C-A5B848B4D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842" y="4415884"/>
                <a:ext cx="2584732" cy="110970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B465839-CDC4-D067-1B0F-027F2EB462E3}"/>
              </a:ext>
            </a:extLst>
          </p:cNvPr>
          <p:cNvSpPr txBox="1"/>
          <p:nvPr/>
        </p:nvSpPr>
        <p:spPr>
          <a:xfrm>
            <a:off x="8423046" y="3761870"/>
            <a:ext cx="1837554" cy="338554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Final Level: L &gt; 40 %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FB0002-2CE8-7C1A-1C3C-1EC40A46F084}"/>
              </a:ext>
            </a:extLst>
          </p:cNvPr>
          <p:cNvSpPr txBox="1"/>
          <p:nvPr/>
        </p:nvSpPr>
        <p:spPr>
          <a:xfrm>
            <a:off x="4652843" y="6396335"/>
            <a:ext cx="28863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A5A5A5"/>
                </a:solidFill>
              </a:rPr>
              <a:t>*numbers in brackets mark a scaling factor </a:t>
            </a:r>
          </a:p>
          <a:p>
            <a:r>
              <a:rPr lang="en-US" sz="1200" dirty="0">
                <a:solidFill>
                  <a:srgbClr val="A5A5A5"/>
                </a:solidFill>
              </a:rPr>
              <a:t>to match the total number of data events</a:t>
            </a:r>
          </a:p>
        </p:txBody>
      </p:sp>
    </p:spTree>
    <p:extLst>
      <p:ext uri="{BB962C8B-B14F-4D97-AF65-F5344CB8AC3E}">
        <p14:creationId xmlns:p14="http://schemas.microsoft.com/office/powerpoint/2010/main" val="226457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AFC7B-E02D-352B-A760-706A1B6080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Combine CORSIKA 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4BCCDE-2F6A-2E99-09BB-ABBC8B1FBE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839402"/>
          </a:xfrm>
        </p:spPr>
        <p:txBody>
          <a:bodyPr>
            <a:normAutofit/>
          </a:bodyPr>
          <a:lstStyle/>
          <a:p>
            <a:r>
              <a:rPr lang="en-US" dirty="0"/>
              <a:t>22774—8 (my dataset)</a:t>
            </a:r>
          </a:p>
          <a:p>
            <a:r>
              <a:rPr lang="en-US" dirty="0"/>
              <a:t>23530—1 (additional high energetic events)</a:t>
            </a:r>
          </a:p>
          <a:p>
            <a:r>
              <a:rPr lang="en-US" dirty="0"/>
              <a:t>23111 (Lucas dataset)</a:t>
            </a:r>
          </a:p>
          <a:p>
            <a:r>
              <a:rPr lang="en-US" dirty="0"/>
              <a:t>20904 (Standard CORSIKA)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Increase MC statistics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4078C-4033-9FA8-D83A-D492965F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C41B65-3141-0644-D19D-5C5DAFCB3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57080A5B-5304-7FB3-4437-E920AAB5D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198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FFB1C-61AF-D2CD-18AF-27E873B58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BBC0-9951-5620-FB23-C43CBFD3F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EE267-B3C7-4C82-2F3B-9DF5253BB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9605-0A71-22A1-4739-B145781D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D85F5-5984-2002-6C78-32CF28031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C58D89D-6390-BCD2-BC19-7F7558D4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314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BC9694-65BB-915D-3A29-9A6B78B16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436" y="2816270"/>
            <a:ext cx="5237854" cy="383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6B1EB7-2691-8F48-04B8-2ED1759C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571" y="404314"/>
            <a:ext cx="4237429" cy="3193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013DB-2DC3-18AE-1093-C6B945E9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571" y="3495246"/>
            <a:ext cx="4237428" cy="3193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5C1EE-2BB4-965A-850B-C47B16556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SnowStrom</a:t>
            </a:r>
            <a:r>
              <a:rPr lang="en-US" dirty="0"/>
              <a:t> In-Ice Systematics</a:t>
            </a:r>
          </a:p>
        </p:txBody>
      </p:sp>
      <p:pic>
        <p:nvPicPr>
          <p:cNvPr id="8" name="Content Placeholder 7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AC5446D3-736C-D297-2EEA-F27E56310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5510" y="1107440"/>
            <a:ext cx="4883690" cy="158182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43797-7964-8ADD-E577-C41CF4478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638" y="6539231"/>
            <a:ext cx="2743200" cy="365125"/>
          </a:xfrm>
        </p:spPr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FDED69C-2CCA-CAA8-440E-8EC708D6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6A0BD1-5645-2E8D-711E-1071B478EF90}"/>
              </a:ext>
            </a:extLst>
          </p:cNvPr>
          <p:cNvSpPr txBox="1"/>
          <p:nvPr/>
        </p:nvSpPr>
        <p:spPr>
          <a:xfrm>
            <a:off x="0" y="2829494"/>
            <a:ext cx="308186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Parameterize impact of </a:t>
            </a:r>
            <a:br>
              <a:rPr lang="en-US" dirty="0"/>
            </a:br>
            <a:r>
              <a:rPr lang="en-US" dirty="0"/>
              <a:t>systematic for each proxy </a:t>
            </a:r>
            <a:br>
              <a:rPr lang="en-US" dirty="0"/>
            </a:br>
            <a:r>
              <a:rPr lang="en-US" dirty="0"/>
              <a:t>bin (leading muon at entry)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systematics x 20 bins</a:t>
            </a:r>
            <a:br>
              <a:rPr lang="en-US" dirty="0"/>
            </a:br>
            <a:r>
              <a:rPr lang="en-US" dirty="0"/>
              <a:t>= 100 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bins have large </a:t>
            </a:r>
            <a:br>
              <a:rPr lang="en-US" dirty="0"/>
            </a:br>
            <a:r>
              <a:rPr lang="en-US" dirty="0"/>
              <a:t>uncertainties 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set to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Mainly impacted by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Absorption and DOM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efficiency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Included as nuisance </a:t>
            </a:r>
            <a:br>
              <a:rPr lang="en-US" dirty="0">
                <a:solidFill>
                  <a:srgbClr val="74B942"/>
                </a:solidFill>
                <a:sym typeface="Wingdings" pitchFamily="2" charset="2"/>
              </a:rPr>
            </a:br>
            <a:r>
              <a:rPr lang="en-US" dirty="0">
                <a:solidFill>
                  <a:srgbClr val="74B942"/>
                </a:solidFill>
                <a:sym typeface="Wingdings" pitchFamily="2" charset="2"/>
              </a:rPr>
              <a:t>parameters in the unfolding</a:t>
            </a:r>
            <a:endParaRPr lang="en-US" dirty="0">
              <a:solidFill>
                <a:srgbClr val="74B9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272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801" y="220166"/>
            <a:ext cx="4022296" cy="2262542"/>
          </a:xfrm>
          <a:prstGeom prst="rect">
            <a:avLst/>
          </a:prstGeom>
        </p:spPr>
      </p:pic>
      <p:pic>
        <p:nvPicPr>
          <p:cNvPr id="23" name="Picture 22" descr="A graph of a graph&#10;&#10;AI-generated content may be incorrect.">
            <a:extLst>
              <a:ext uri="{FF2B5EF4-FFF2-40B4-BE49-F238E27FC236}">
                <a16:creationId xmlns:a16="http://schemas.microsoft.com/office/drawing/2014/main" id="{E32B0FF0-4A78-E8CF-31D2-6625CF4EB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8916"/>
            <a:ext cx="5886917" cy="4307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/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∆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6F15EF-CB43-0A15-198E-F0160F36C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932" y="2157761"/>
                <a:ext cx="1977593" cy="586571"/>
              </a:xfrm>
              <a:prstGeom prst="rect">
                <a:avLst/>
              </a:prstGeom>
              <a:blipFill>
                <a:blip r:embed="rId5"/>
                <a:stretch>
                  <a:fillRect l="-3185" t="-2083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/>
              <p:nvPr/>
            </p:nvSpPr>
            <p:spPr>
              <a:xfrm>
                <a:off x="1761893" y="3642201"/>
                <a:ext cx="3884590" cy="4049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min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</m:func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B9C575-E0B3-5903-6D10-E1CAE8732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3" y="3642201"/>
                <a:ext cx="3884590" cy="404983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/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gen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A7C56-2A7A-14FC-3E11-7C8FA066D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479" y="4996561"/>
                <a:ext cx="1678921" cy="596958"/>
              </a:xfrm>
              <a:prstGeom prst="rect">
                <a:avLst/>
              </a:prstGeom>
              <a:blipFill>
                <a:blip r:embed="rId7"/>
                <a:stretch>
                  <a:fillRect l="-2239" t="-208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/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sim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ADF7DA-F901-FE33-EB8D-CD2D233AC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397706"/>
                <a:ext cx="68473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C183C44-7633-F5A8-B03F-1BA60F52B247}"/>
              </a:ext>
            </a:extLst>
          </p:cNvPr>
          <p:cNvSpPr txBox="1"/>
          <p:nvPr/>
        </p:nvSpPr>
        <p:spPr>
          <a:xfrm>
            <a:off x="3934546" y="4695967"/>
            <a:ext cx="14088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final level events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CD89B8-9F54-787E-0813-4BC17E81635D}"/>
              </a:ext>
            </a:extLst>
          </p:cNvPr>
          <p:cNvSpPr txBox="1"/>
          <p:nvPr/>
        </p:nvSpPr>
        <p:spPr>
          <a:xfrm>
            <a:off x="3934546" y="5596671"/>
            <a:ext cx="1882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generation level events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28B44-1BA8-5999-3C6D-9C8EAA1DAD1A}"/>
              </a:ext>
            </a:extLst>
          </p:cNvPr>
          <p:cNvCxnSpPr>
            <a:stCxn id="15" idx="1"/>
          </p:cNvCxnSpPr>
          <p:nvPr/>
        </p:nvCxnSpPr>
        <p:spPr>
          <a:xfrm flipH="1">
            <a:off x="3581400" y="4849856"/>
            <a:ext cx="353146" cy="257403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62C139-BB4F-F20B-9B74-E0BE0F859539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581400" y="5593519"/>
            <a:ext cx="353146" cy="157041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aph of a function&#10;&#10;AI-generated content may be incorrect.">
            <a:extLst>
              <a:ext uri="{FF2B5EF4-FFF2-40B4-BE49-F238E27FC236}">
                <a16:creationId xmlns:a16="http://schemas.microsoft.com/office/drawing/2014/main" id="{508C87FB-750E-0F05-753D-CBED4591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945" y="1"/>
            <a:ext cx="4566083" cy="344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3EF423-161D-77A3-D028-5E90ADCC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FB7BC-1E1A-D8D1-2C25-7CCFCC26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5C51A-C54A-D35E-9214-F740E69E5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C183664-6372-EE38-028E-62B364E941DE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648CFF-482D-BF48-3589-E178E0F95948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20308B6-735E-8E38-7E98-5FA2ED8D674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/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regularization 𝜏 with minimal </a:t>
                </a:r>
                <a:br>
                  <a:rPr lang="en-US" dirty="0"/>
                </a:br>
                <a:r>
                  <a:rPr lang="en-US" dirty="0"/>
                  <a:t>bin-to-bin correlation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LLH minimization (unfolding) provides full </a:t>
                </a:r>
                <a:br>
                  <a:rPr lang="en-US" dirty="0"/>
                </a:br>
                <a:r>
                  <a:rPr lang="en-US" dirty="0"/>
                  <a:t>covariance matrix </a:t>
                </a:r>
                <a:r>
                  <a:rPr lang="en-US" i="1" dirty="0"/>
                  <a:t>V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i="1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/>
                  <a:t>Minimize global correlation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Fits are only accepted, when </a:t>
                </a:r>
                <a:r>
                  <a:rPr lang="en-US" dirty="0" err="1">
                    <a:ea typeface="Cambria Math" panose="02040503050406030204" pitchFamily="18" charset="0"/>
                  </a:rPr>
                  <a:t>minuit</a:t>
                </a:r>
                <a:r>
                  <a:rPr lang="en-US" dirty="0">
                    <a:ea typeface="Cambria Math" panose="02040503050406030204" pitchFamily="18" charset="0"/>
                  </a:rPr>
                  <a:t> minimization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is valid</a:t>
                </a:r>
              </a:p>
              <a:p>
                <a:pPr marL="742950" lvl="1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Sometimes fits fail</a:t>
                </a:r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Fit polynomial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to</a:t>
                </a:r>
                <a:r>
                  <a:rPr lang="de-DE" dirty="0">
                    <a:ea typeface="Cambria Math" panose="02040503050406030204" pitchFamily="18" charset="0"/>
                  </a:rPr>
                  <a:t> </a:t>
                </a:r>
                <a:r>
                  <a:rPr lang="de-DE" dirty="0" err="1">
                    <a:ea typeface="Cambria Math" panose="02040503050406030204" pitchFamily="18" charset="0"/>
                  </a:rPr>
                  <a:t>determine</a:t>
                </a:r>
                <a:br>
                  <a:rPr lang="de-DE" dirty="0">
                    <a:ea typeface="Cambria Math" panose="02040503050406030204" pitchFamily="18" charset="0"/>
                  </a:rPr>
                </a:br>
                <a:r>
                  <a:rPr lang="de-DE" dirty="0" err="1">
                    <a:ea typeface="Cambria Math" panose="02040503050406030204" pitchFamily="18" charset="0"/>
                  </a:rPr>
                  <a:t>minimum</a:t>
                </a: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943009B-77E2-C88A-BF99-9720A3387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74" y="1098868"/>
                <a:ext cx="5138266" cy="3970318"/>
              </a:xfrm>
              <a:prstGeom prst="rect">
                <a:avLst/>
              </a:prstGeom>
              <a:blipFill>
                <a:blip r:embed="rId6"/>
                <a:stretch>
                  <a:fillRect l="-739" t="-637" b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5CC1157C-55D2-092B-DCFB-8586B624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4058648F-AFB4-6EA9-B077-6768C7C82B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7642" y="3420493"/>
            <a:ext cx="4258493" cy="3437507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2D814AA-1357-027A-1FC2-C0832CEFF02B}"/>
              </a:ext>
            </a:extLst>
          </p:cNvPr>
          <p:cNvCxnSpPr>
            <a:stCxn id="16" idx="3"/>
            <a:endCxn id="12" idx="3"/>
          </p:cNvCxnSpPr>
          <p:nvPr/>
        </p:nvCxnSpPr>
        <p:spPr>
          <a:xfrm>
            <a:off x="9471028" y="1720101"/>
            <a:ext cx="45107" cy="3419146"/>
          </a:xfrm>
          <a:prstGeom prst="curvedConnector3">
            <a:avLst>
              <a:gd name="adj1" fmla="val 5739726"/>
            </a:avLst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057D2EA-13B1-0B7D-44CA-C5264A54804B}"/>
              </a:ext>
            </a:extLst>
          </p:cNvPr>
          <p:cNvSpPr txBox="1"/>
          <p:nvPr/>
        </p:nvSpPr>
        <p:spPr>
          <a:xfrm>
            <a:off x="9680366" y="3084027"/>
            <a:ext cx="2092689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impact of tau variation &lt; 10 %</a:t>
            </a:r>
          </a:p>
          <a:p>
            <a:r>
              <a:rPr lang="en-US" sz="1200" dirty="0">
                <a:sym typeface="Wingdings" pitchFamily="2" charset="2"/>
              </a:rPr>
              <a:t> negligible in comparison to </a:t>
            </a:r>
            <a:br>
              <a:rPr lang="en-US" sz="1200" dirty="0">
                <a:sym typeface="Wingdings" pitchFamily="2" charset="2"/>
              </a:rPr>
            </a:br>
            <a:r>
              <a:rPr lang="en-US" sz="1200" dirty="0">
                <a:sym typeface="Wingdings" pitchFamily="2" charset="2"/>
              </a:rPr>
              <a:t>      statistical uncertainty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850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E537-66D6-7F5C-F8ED-9D7A3DB0D2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“Method Bias”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9AE05-40A6-3877-2007-BF00450CB6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952C7-74E7-63BC-90E0-0CC3D282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E4D03-2AFF-44FA-9F3E-F9BFD8A9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B1244B6-D80E-9558-8476-FB037C6F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09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0180F5-D117-5F04-8D79-8F6ABDF1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73" y="615982"/>
            <a:ext cx="7086453" cy="5626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93B20-97A8-3FE2-CBD4-63249F58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Uncertainties: “Unfolding Bias”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C9618-B7A0-853A-029E-A786280E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87EBF-6FBF-4DF7-EC38-3A0723DB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A4C95-46BD-D6B7-7382-D7FD00528E62}"/>
              </a:ext>
            </a:extLst>
          </p:cNvPr>
          <p:cNvSpPr txBox="1"/>
          <p:nvPr/>
        </p:nvSpPr>
        <p:spPr>
          <a:xfrm>
            <a:off x="850006" y="1738648"/>
            <a:ext cx="426764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unfolding on H3a, H4a, GSF, GST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Unfold 4 MC weighted datasets for the 4</a:t>
            </a:r>
            <a:br>
              <a:rPr lang="en-US" dirty="0"/>
            </a:br>
            <a:r>
              <a:rPr lang="en-US" dirty="0"/>
              <a:t>primary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Divide each unfolding by its true MC </a:t>
            </a:r>
            <a:br>
              <a:rPr lang="en-US" dirty="0"/>
            </a:br>
            <a:r>
              <a:rPr lang="en-US" dirty="0"/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 </a:t>
            </a:r>
            <a:r>
              <a:rPr lang="en-US" dirty="0" err="1"/>
              <a:t>unfoldings</a:t>
            </a:r>
            <a:r>
              <a:rPr lang="en-US" dirty="0"/>
              <a:t> in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Ratio of 1 expected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Offset to 1 </a:t>
            </a:r>
            <a:r>
              <a:rPr lang="en-US" dirty="0">
                <a:sym typeface="Wingdings" pitchFamily="2" charset="2"/>
              </a:rPr>
              <a:t> bias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431B9148-9D61-39E3-30C6-7CC1818E9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32655-1413-E825-21DD-067EA9ADA607}"/>
              </a:ext>
            </a:extLst>
          </p:cNvPr>
          <p:cNvSpPr txBox="1"/>
          <p:nvPr/>
        </p:nvSpPr>
        <p:spPr>
          <a:xfrm>
            <a:off x="850006" y="5196315"/>
            <a:ext cx="4829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Maximum distance to true distribution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</p:spTree>
    <p:extLst>
      <p:ext uri="{BB962C8B-B14F-4D97-AF65-F5344CB8AC3E}">
        <p14:creationId xmlns:p14="http://schemas.microsoft.com/office/powerpoint/2010/main" val="3924525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67996-4114-C030-E8D4-CDDFAE989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A438A-4AC3-ED1C-EEDB-8906F8BC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CB6A6-AD33-C084-8720-BB9EA8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/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4720B3-6DF4-B9E6-B225-52720CB10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566" y="312815"/>
                <a:ext cx="4204292" cy="6560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C7FB4D-EFEE-F4BC-68EA-78ECA6A76DA8}"/>
              </a:ext>
            </a:extLst>
          </p:cNvPr>
          <p:cNvCxnSpPr/>
          <p:nvPr/>
        </p:nvCxnSpPr>
        <p:spPr>
          <a:xfrm>
            <a:off x="6084053" y="406491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70690A4-12F7-4DB4-DC6F-BD88B1BA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68829"/>
            <a:ext cx="4006079" cy="2926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BB7AFD-858F-475B-D4FE-43EEBF183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174" y="971845"/>
            <a:ext cx="4006079" cy="2926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9A784F-B3B1-4FCF-6143-9058B7D2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78" y="3931184"/>
            <a:ext cx="4006079" cy="2926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CDA1B2-5A16-222C-887D-594CC0A2A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173" y="3931184"/>
            <a:ext cx="4006080" cy="2926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1AD45-8EAC-A567-4E58-5DE67A82D8D2}"/>
              </a:ext>
            </a:extLst>
          </p:cNvPr>
          <p:cNvSpPr txBox="1"/>
          <p:nvPr/>
        </p:nvSpPr>
        <p:spPr>
          <a:xfrm>
            <a:off x="8581253" y="3608018"/>
            <a:ext cx="3620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All test </a:t>
            </a:r>
            <a:r>
              <a:rPr lang="en-US" dirty="0" err="1">
                <a:solidFill>
                  <a:srgbClr val="74B942"/>
                </a:solidFill>
              </a:rPr>
              <a:t>unfoldings</a:t>
            </a:r>
            <a:r>
              <a:rPr lang="en-US" dirty="0">
                <a:solidFill>
                  <a:srgbClr val="74B942"/>
                </a:solidFill>
              </a:rPr>
              <a:t> agree with the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truth within the uncertainties 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376B865-E1C0-448C-56CD-F11EE665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168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8C9C-8D78-22A0-37D5-E2387E64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/ Best Fit </a:t>
            </a:r>
            <a:r>
              <a:rPr lang="en-US" dirty="0">
                <a:sym typeface="Wingdings" pitchFamily="2" charset="2"/>
              </a:rPr>
              <a:t> Average of 4 </a:t>
            </a:r>
            <a:r>
              <a:rPr lang="en-US" dirty="0" err="1">
                <a:sym typeface="Wingdings" pitchFamily="2" charset="2"/>
              </a:rPr>
              <a:t>Unfoldings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Unfold H3a test dataset with all 4 </a:t>
                </a:r>
                <a:br>
                  <a:rPr lang="en-US" dirty="0"/>
                </a:br>
                <a:r>
                  <a:rPr lang="en-US" dirty="0"/>
                  <a:t>primary models</a:t>
                </a:r>
              </a:p>
              <a:p>
                <a:r>
                  <a:rPr lang="en-US" dirty="0"/>
                  <a:t>Build average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unf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√∑</m:t>
                        </m:r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tot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spread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std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FA308-315F-E720-469B-59D3E079C2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5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FFCC7-6112-DAAF-4D60-1E3C60781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619F-4FC8-2C35-2A7B-8C495883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B58A6E-1A52-3CEF-3AFD-38C7BD171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20" y="1180500"/>
            <a:ext cx="6344670" cy="463537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F32129-DA70-1AE6-501A-4D6D484A5A06}"/>
              </a:ext>
            </a:extLst>
          </p:cNvPr>
          <p:cNvCxnSpPr>
            <a:cxnSpLocks/>
          </p:cNvCxnSpPr>
          <p:nvPr/>
        </p:nvCxnSpPr>
        <p:spPr>
          <a:xfrm>
            <a:off x="1827739" y="2246177"/>
            <a:ext cx="167746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6DC727-FBE4-596A-4FE3-C398EBBBA9B3}"/>
              </a:ext>
            </a:extLst>
          </p:cNvPr>
          <p:cNvCxnSpPr>
            <a:cxnSpLocks/>
          </p:cNvCxnSpPr>
          <p:nvPr/>
        </p:nvCxnSpPr>
        <p:spPr>
          <a:xfrm>
            <a:off x="1795081" y="3312977"/>
            <a:ext cx="3385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92080425-F1AD-A034-5281-88276ACA3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87A4E-9D27-5632-689B-27A625F6F79F}"/>
              </a:ext>
            </a:extLst>
          </p:cNvPr>
          <p:cNvSpPr txBox="1"/>
          <p:nvPr/>
        </p:nvSpPr>
        <p:spPr>
          <a:xfrm>
            <a:off x="3390199" y="3051367"/>
            <a:ext cx="1634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total uncertainty of </a:t>
            </a:r>
            <a:br>
              <a:rPr lang="en-US" sz="1400" dirty="0">
                <a:solidFill>
                  <a:srgbClr val="A5A5A5"/>
                </a:solidFill>
              </a:rPr>
            </a:br>
            <a:r>
              <a:rPr lang="en-US" sz="1400" dirty="0">
                <a:solidFill>
                  <a:srgbClr val="A5A5A5"/>
                </a:solidFill>
              </a:rPr>
              <a:t>the 4 </a:t>
            </a:r>
            <a:r>
              <a:rPr lang="en-US" sz="1400" dirty="0" err="1">
                <a:solidFill>
                  <a:srgbClr val="A5A5A5"/>
                </a:solidFill>
              </a:rPr>
              <a:t>unfoldings</a:t>
            </a:r>
            <a:endParaRPr lang="en-US" sz="1400" dirty="0">
              <a:solidFill>
                <a:srgbClr val="A5A5A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330888-6CC5-8AEC-A292-42317F0BBB3C}"/>
              </a:ext>
            </a:extLst>
          </p:cNvPr>
          <p:cNvCxnSpPr>
            <a:cxnSpLocks/>
          </p:cNvCxnSpPr>
          <p:nvPr/>
        </p:nvCxnSpPr>
        <p:spPr>
          <a:xfrm flipH="1">
            <a:off x="2455817" y="3312977"/>
            <a:ext cx="934382" cy="185210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864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7BF3D-59FF-8801-3756-123D7ED17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14AA7-B614-79F2-FB00-1384E1E97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Sensitive to Prompt?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30F45-7EBD-F7A6-BFAF-DF2C64AAD2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58F97-C427-7170-B15B-24E42208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1FC0-B6CD-015C-EEE5-B1275EE1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BD89D52-0C8D-BC69-D362-B0520BEFB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44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FE8E5-5CE9-1FB9-999C-17876D65B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Several CORSIKA Datasets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A64EB-00D4-2539-D5F1-91032748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44E63-2DEF-86D8-5660-F8E0E364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175588B-16A4-BE2D-473F-6DC9924F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FDA847-D12E-3833-389E-049943E5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8099"/>
            <a:ext cx="5111199" cy="3850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502AEE-DF46-D30C-4A50-B1D5A3C4839D}"/>
              </a:ext>
            </a:extLst>
          </p:cNvPr>
          <p:cNvSpPr txBox="1"/>
          <p:nvPr/>
        </p:nvSpPr>
        <p:spPr>
          <a:xfrm>
            <a:off x="4646429" y="5777996"/>
            <a:ext cx="34933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Before: Only 2277X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After: All sets </a:t>
            </a:r>
            <a:r>
              <a:rPr lang="en-US" dirty="0">
                <a:sym typeface="Wingdings" pitchFamily="2" charset="2"/>
              </a:rPr>
              <a:t> better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Weighting works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D6257A-3427-ED10-15A5-D06264AC6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852" y="1748099"/>
            <a:ext cx="5277103" cy="38554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C18FC7-6D46-707B-61A6-D3A63D963F51}"/>
              </a:ext>
            </a:extLst>
          </p:cNvPr>
          <p:cNvSpPr txBox="1"/>
          <p:nvPr/>
        </p:nvSpPr>
        <p:spPr>
          <a:xfrm>
            <a:off x="2115878" y="1183350"/>
            <a:ext cx="1106585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B0489-BACA-5280-EEBB-0724EB8B1012}"/>
              </a:ext>
            </a:extLst>
          </p:cNvPr>
          <p:cNvSpPr txBox="1"/>
          <p:nvPr/>
        </p:nvSpPr>
        <p:spPr>
          <a:xfrm>
            <a:off x="8416246" y="1183350"/>
            <a:ext cx="105644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</p:spTree>
    <p:extLst>
      <p:ext uri="{BB962C8B-B14F-4D97-AF65-F5344CB8AC3E}">
        <p14:creationId xmlns:p14="http://schemas.microsoft.com/office/powerpoint/2010/main" val="2735684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94D007E-DB9C-3282-EBD8-03852728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72"/>
            <a:ext cx="5852355" cy="428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AC43E-483C-10A5-E3AA-0EE6B776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15" y="1398672"/>
            <a:ext cx="5852355" cy="42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3495492" y="3788958"/>
            <a:ext cx="141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1165897" y="5371326"/>
            <a:ext cx="14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01519" y="4158290"/>
            <a:ext cx="180910" cy="447164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895520" y="4973444"/>
            <a:ext cx="2486909" cy="397882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2927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30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*with systematic uncertainties from effective area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6A2BFE-E577-8F19-AA26-4E1762F571BC}"/>
              </a:ext>
            </a:extLst>
          </p:cNvPr>
          <p:cNvSpPr/>
          <p:nvPr/>
        </p:nvSpPr>
        <p:spPr>
          <a:xfrm>
            <a:off x="40443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08E88-BF7B-C2AF-13E2-C11D85CF04D5}"/>
              </a:ext>
            </a:extLst>
          </p:cNvPr>
          <p:cNvSpPr txBox="1"/>
          <p:nvPr/>
        </p:nvSpPr>
        <p:spPr>
          <a:xfrm>
            <a:off x="9793968" y="3788958"/>
            <a:ext cx="16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5A0412-9DCA-0307-E6E4-D9DCC048DF0E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41875" y="4158290"/>
            <a:ext cx="711925" cy="58097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317333-0EF4-DFD4-4C4E-C18546EA289B}"/>
              </a:ext>
            </a:extLst>
          </p:cNvPr>
          <p:cNvSpPr txBox="1"/>
          <p:nvPr/>
        </p:nvSpPr>
        <p:spPr>
          <a:xfrm>
            <a:off x="8151542" y="1090284"/>
            <a:ext cx="309860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NO prompt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EBF1-8185-20D0-C841-C2075B5713C7}"/>
              </a:ext>
            </a:extLst>
          </p:cNvPr>
          <p:cNvSpPr txBox="1"/>
          <p:nvPr/>
        </p:nvSpPr>
        <p:spPr>
          <a:xfrm>
            <a:off x="1725033" y="1106769"/>
            <a:ext cx="27972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prompt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6866D-62C6-8049-2C30-D6FA88C2EC30}"/>
              </a:ext>
            </a:extLst>
          </p:cNvPr>
          <p:cNvSpPr txBox="1"/>
          <p:nvPr/>
        </p:nvSpPr>
        <p:spPr>
          <a:xfrm>
            <a:off x="3810240" y="6046630"/>
            <a:ext cx="495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Unfolding is sensitive to the prompt component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47E2-7E9C-ED88-3014-437293295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Flux Characterization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7FCEE0-3622-5784-39ED-4EB99894E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E4491-8833-3DC8-CFC8-ED2B4FC04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4B7F3-EE7F-65CE-95D6-42C7B629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BAF80A0-496F-5CA4-2D7E-85542DEFA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68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6E41-477C-3EBE-09E6-7C92E550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Chi2 Likelihood Fit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74B942"/>
                    </a:solidFill>
                    <a:ea typeface="Cambria Math" panose="02040503050406030204" pitchFamily="18" charset="0"/>
                  </a:rPr>
                  <a:t>Fit normalizations</a:t>
                </a:r>
                <a:endParaRPr lang="de-DE" dirty="0">
                  <a:solidFill>
                    <a:srgbClr val="74B942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prompt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conv</m:t>
                            </m:r>
                          </m:sub>
                        </m:sSub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minuit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unf</m:t>
                            </m:r>
                            <m:r>
                              <a:rPr lang="de-DE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sty m:val="p"/>
                              </m:rPr>
                              <a:rPr lang="de-DE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bias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de-DE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eff</m:t>
                            </m:r>
                          </m:sub>
                        </m:sSub>
                        <m: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stat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b="0" dirty="0"/>
              </a:p>
              <a:p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</a:t>
                </a:r>
                <a:r>
                  <a:rPr lang="de-DE" dirty="0" err="1"/>
                  <a:t>scipy</a:t>
                </a:r>
                <a:r>
                  <a:rPr lang="de-DE" dirty="0"/>
                  <a:t> </a:t>
                </a:r>
                <a:r>
                  <a:rPr lang="de-DE" dirty="0" err="1"/>
                  <a:t>minimize</a:t>
                </a:r>
                <a:r>
                  <a:rPr lang="de-DE" dirty="0"/>
                  <a:t> </a:t>
                </a:r>
                <a:r>
                  <a:rPr lang="de-DE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>
                    <a:solidFill>
                      <a:srgbClr val="74B942"/>
                    </a:solidFill>
                  </a:rPr>
                  <a:t>Significance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test</a:t>
                </a:r>
                <a:r>
                  <a:rPr lang="de-DE" dirty="0">
                    <a:solidFill>
                      <a:srgbClr val="74B942"/>
                    </a:solidFill>
                  </a:rPr>
                  <a:t> </a:t>
                </a:r>
                <a:r>
                  <a:rPr lang="de-DE" dirty="0" err="1">
                    <a:solidFill>
                      <a:srgbClr val="74B942"/>
                    </a:solidFill>
                  </a:rPr>
                  <a:t>for</a:t>
                </a:r>
                <a:r>
                  <a:rPr lang="de-DE" dirty="0">
                    <a:solidFill>
                      <a:srgbClr val="74B942"/>
                    </a:solidFill>
                  </a:rPr>
                  <a:t> prompt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=0, 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free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𝑇𝑆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p>
                          <m:sSupPr>
                            <m:ctrlP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erfc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𝑇𝑆</m:t>
                                </m:r>
                              </m:num>
                              <m:den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𝑇𝑆</m:t>
                        </m:r>
                      </m:e>
                    </m:rad>
                  </m:oMath>
                </a14:m>
                <a:endParaRPr lang="de-DE" dirty="0"/>
              </a:p>
              <a:p>
                <a:pPr lvl="1"/>
                <a:endParaRPr lang="de-DE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0C1B80-FDC7-5089-9C23-167617CEA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31" t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BCF83-21C7-1B70-8AE1-CBD788386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1D0B7-DEFB-4D99-0FE1-2115A2A9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917F33-1FCD-6ADB-7D90-BF1263D1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567" y="838842"/>
            <a:ext cx="5216434" cy="53100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62580B-B75B-0A4E-8683-CA48C5326FF1}"/>
              </a:ext>
            </a:extLst>
          </p:cNvPr>
          <p:cNvSpPr txBox="1"/>
          <p:nvPr/>
        </p:nvSpPr>
        <p:spPr>
          <a:xfrm>
            <a:off x="4142107" y="774164"/>
            <a:ext cx="1173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theory model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3FF8D8-D507-32E0-2085-0CE7A4A865F3}"/>
              </a:ext>
            </a:extLst>
          </p:cNvPr>
          <p:cNvCxnSpPr>
            <a:stCxn id="12" idx="1"/>
          </p:cNvCxnSpPr>
          <p:nvPr/>
        </p:nvCxnSpPr>
        <p:spPr>
          <a:xfrm flipH="1">
            <a:off x="4052377" y="928053"/>
            <a:ext cx="89730" cy="44733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EEDCB-CEEC-1C5D-C4D3-ECE6768E632D}"/>
              </a:ext>
            </a:extLst>
          </p:cNvPr>
          <p:cNvCxnSpPr>
            <a:cxnSpLocks/>
          </p:cNvCxnSpPr>
          <p:nvPr/>
        </p:nvCxnSpPr>
        <p:spPr>
          <a:xfrm>
            <a:off x="5167541" y="1030172"/>
            <a:ext cx="474617" cy="422486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Logo Cosmic Interacting Matters">
            <a:extLst>
              <a:ext uri="{FF2B5EF4-FFF2-40B4-BE49-F238E27FC236}">
                <a16:creationId xmlns:a16="http://schemas.microsoft.com/office/drawing/2014/main" id="{E313AB88-ED6E-70E3-E7DA-DC39ACD2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49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4850A-FD72-0FF0-87BC-0B05FD3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C090F-F94B-2C58-E1AD-9903A0733E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3959E-410E-AB3C-CA7A-892805A347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598D-E7E0-B0D2-8B04-65EB154B7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A035C-1AFA-79A1-4E44-4916F4F44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3ED8162-D987-6A21-D530-A76D33E4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61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724829" y="1594625"/>
            <a:ext cx="267002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>
                <a:hlinkClick r:id="rId4"/>
              </a:rPr>
              <a:t>ICRC PoS 281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E03-AD1E-15E0-962D-1411754CF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Unblinding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FFC01-5896-B635-84AE-161AC793C5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FDC95-3427-B3F4-2529-4E23B4116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8390-E82D-B389-D2CD-C1BC52B4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18C58FB-C7A6-C945-888E-12229A63B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9344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Unblinding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382722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b="1" dirty="0"/>
              <a:t>Unblinding plans</a:t>
            </a:r>
          </a:p>
          <a:p>
            <a:pPr lvl="1"/>
            <a:r>
              <a:rPr lang="en-US" dirty="0"/>
              <a:t>Unfold 12 years of data for IC86 from 2011 to 2022</a:t>
            </a:r>
          </a:p>
          <a:p>
            <a:pPr lvl="1"/>
            <a:r>
              <a:rPr lang="en-US" dirty="0"/>
              <a:t>Determine regularization strength on data</a:t>
            </a:r>
          </a:p>
          <a:p>
            <a:pPr lvl="1"/>
            <a:r>
              <a:rPr lang="en-US" dirty="0"/>
              <a:t>Perform unfolding on data</a:t>
            </a:r>
          </a:p>
          <a:p>
            <a:pPr lvl="2"/>
            <a:r>
              <a:rPr lang="en-US" dirty="0"/>
              <a:t>Build matrix on all 4 primary models</a:t>
            </a:r>
          </a:p>
          <a:p>
            <a:pPr lvl="2"/>
            <a:r>
              <a:rPr lang="en-US" dirty="0"/>
              <a:t>Fit prompt/conv normalization (significance) on all 4 </a:t>
            </a:r>
            <a:r>
              <a:rPr lang="en-US" dirty="0" err="1"/>
              <a:t>unfoldings</a:t>
            </a:r>
            <a:r>
              <a:rPr lang="en-US" dirty="0"/>
              <a:t> each</a:t>
            </a:r>
          </a:p>
          <a:p>
            <a:pPr lvl="2"/>
            <a:r>
              <a:rPr lang="en-US" dirty="0"/>
              <a:t>Build average of all 4 </a:t>
            </a:r>
            <a:r>
              <a:rPr lang="en-US" dirty="0" err="1"/>
              <a:t>unfoldings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nominal values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Post-unblinding checks</a:t>
            </a:r>
          </a:p>
          <a:p>
            <a:pPr lvl="1"/>
            <a:r>
              <a:rPr lang="en-US" dirty="0"/>
              <a:t>Check the data-MC agreement for proxy variable (leading energy)</a:t>
            </a:r>
          </a:p>
          <a:p>
            <a:pPr lvl="2"/>
            <a:r>
              <a:rPr lang="en-US" dirty="0"/>
              <a:t>Pre-fit (on the entire Snowstorm dataset)</a:t>
            </a:r>
          </a:p>
          <a:p>
            <a:pPr lvl="2"/>
            <a:r>
              <a:rPr lang="en-US" dirty="0"/>
              <a:t>Post-fit (re-weight to fitted systematics)</a:t>
            </a:r>
          </a:p>
          <a:p>
            <a:pPr lvl="1"/>
            <a:r>
              <a:rPr lang="en-US" dirty="0"/>
              <a:t>Divide total dataset in 3 subsets </a:t>
            </a:r>
            <a:r>
              <a:rPr lang="en-US" dirty="0" err="1"/>
              <a:t>á</a:t>
            </a:r>
            <a:r>
              <a:rPr lang="en-US" dirty="0"/>
              <a:t> 4 years to analyze systematic impacts over the years</a:t>
            </a:r>
          </a:p>
          <a:p>
            <a:pPr lvl="1"/>
            <a:r>
              <a:rPr lang="en-US" dirty="0"/>
              <a:t>Divide dataset into 4 seasons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Paper Proposal</a:t>
            </a:r>
          </a:p>
          <a:p>
            <a:pPr lvl="1"/>
            <a:r>
              <a:rPr lang="en-US" dirty="0"/>
              <a:t>Present status of forward folding in November</a:t>
            </a:r>
          </a:p>
          <a:p>
            <a:pPr lvl="2"/>
            <a:r>
              <a:rPr lang="en-US" dirty="0"/>
              <a:t>If results look promising </a:t>
            </a:r>
            <a:r>
              <a:rPr lang="en-US" dirty="0">
                <a:sym typeface="Wingdings" pitchFamily="2" charset="2"/>
              </a:rPr>
              <a:t> cross—checks can be done until end of January next year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Combined forward and unfolding paper: Discovery of prompt?</a:t>
            </a:r>
          </a:p>
          <a:p>
            <a:pPr lvl="2"/>
            <a:r>
              <a:rPr lang="en-US" dirty="0">
                <a:sym typeface="Wingdings" pitchFamily="2" charset="2"/>
              </a:rPr>
              <a:t>Elif, forward folding needs much more work</a:t>
            </a:r>
          </a:p>
          <a:p>
            <a:pPr lvl="3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Unfolding paper: Measurement of muon flux</a:t>
            </a:r>
          </a:p>
          <a:p>
            <a:pPr lvl="2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490162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601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4ACDF-D52A-9A97-AD75-D3BEC1616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1B103A-712D-3BC7-32D2-3E6BFAAD5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2" cy="4198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655A82-3443-6792-A998-BD8E5C5A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1" cy="4198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BADB01-D871-525F-057B-B3E1B5267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19149-ED07-6894-8F91-EDC107AD1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51ECB-4C59-9DBC-1245-D30EB685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B4D26-55A3-40CE-CD01-B2249AF62DBC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376CE-E5A4-5AB6-F1BF-FB3B45603D21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94E0E8-DFBE-9F50-3101-8DE0F252F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B966E4-54DE-DE20-EB09-441CD25A6374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FA2F565-D740-FF91-5F90-1194ABA8BC64}"/>
              </a:ext>
            </a:extLst>
          </p:cNvPr>
          <p:cNvSpPr txBox="1"/>
          <p:nvPr/>
        </p:nvSpPr>
        <p:spPr>
          <a:xfrm>
            <a:off x="3354866" y="66020"/>
            <a:ext cx="426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all permutations</a:t>
            </a:r>
          </a:p>
        </p:txBody>
      </p: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9637F887-313C-C596-3EFA-A1D3F2B02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258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1CAE-0531-5462-66F6-C7C7013DE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Statistics on Final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D50CB-7DCC-3051-F029-FCC3CCF4F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4EE64-3DDE-17CA-55AA-B041FFD0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23A2AF-2D4F-CC5E-8201-56B2C871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160"/>
            <a:ext cx="5658569" cy="442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6D5F1E-8B68-1CE7-401F-45046550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21" y="1416610"/>
            <a:ext cx="5658569" cy="44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ED98-9B10-701E-90C3-E9801C94D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Data-MC on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AD751-CE84-D595-D7C0-6F2C63E9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56588-146D-C1C6-967E-BD582EBE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747C-BCD4-B678-881A-BFC133A1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9" y="1248592"/>
            <a:ext cx="5699478" cy="4164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314504-70EF-9071-0FDE-51C777ED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12" y="1248592"/>
            <a:ext cx="5699478" cy="4164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743AEA-A159-53BA-1293-D67799B05468}"/>
              </a:ext>
            </a:extLst>
          </p:cNvPr>
          <p:cNvSpPr txBox="1"/>
          <p:nvPr/>
        </p:nvSpPr>
        <p:spPr>
          <a:xfrm>
            <a:off x="3373169" y="5795682"/>
            <a:ext cx="582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agreement between 2277X and combined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09EBC-5F34-56EB-DD2C-614C14825EDE}"/>
              </a:ext>
            </a:extLst>
          </p:cNvPr>
          <p:cNvSpPr txBox="1"/>
          <p:nvPr/>
        </p:nvSpPr>
        <p:spPr>
          <a:xfrm>
            <a:off x="1453695" y="2479737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B0CC11-65B3-0E27-3580-8FD56382B76E}"/>
              </a:ext>
            </a:extLst>
          </p:cNvPr>
          <p:cNvSpPr txBox="1"/>
          <p:nvPr/>
        </p:nvSpPr>
        <p:spPr>
          <a:xfrm>
            <a:off x="7651715" y="2479737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7A2EFD1-E720-44CC-9BB9-BB143D74B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62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66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09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7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79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A842-6EF0-9096-18FA-7A6713D2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1B8-ED21-788D-B370-A9706394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D9A36-B618-BE97-8D58-6620CC93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0D11-7F37-BFBF-18B5-35C61BA7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5EFD9E1-7B99-FFAB-7F7A-15E3AB07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4593B-A15F-7072-3475-F5E70B2A5664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2712224-70DA-2C6B-0B0C-B8D60AFC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A5439E56-A730-F3AA-6806-801C0D71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88DB818A-8AEF-FDB8-DAD2-2DB5D78C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FAC2777A-B1AA-A96E-C14E-1D615BE7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C3D959-9C39-F313-475D-A5F4829C7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F995260A-25EA-358C-FC6A-4AFCB5088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48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3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3871-E0FC-14A6-AFA8-5058D223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Uncertainties per Bin</a:t>
            </a:r>
          </a:p>
        </p:txBody>
      </p:sp>
      <p:pic>
        <p:nvPicPr>
          <p:cNvPr id="7" name="Content Placeholder 6" descr="A graph of energy and energy bin&#10;&#10;AI-generated content may be incorrect.">
            <a:extLst>
              <a:ext uri="{FF2B5EF4-FFF2-40B4-BE49-F238E27FC236}">
                <a16:creationId xmlns:a16="http://schemas.microsoft.com/office/drawing/2014/main" id="{34C031BE-A412-AC6E-B9B0-3B2B2C75B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926" y="602178"/>
            <a:ext cx="7019395" cy="57541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B20F1-E411-C95D-0B8E-B7A03911E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61A85-D60D-C7A1-170C-9B8037EE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pic>
        <p:nvPicPr>
          <p:cNvPr id="8" name="Picture 7" descr="Logo Cosmic Interacting Matters">
            <a:extLst>
              <a:ext uri="{FF2B5EF4-FFF2-40B4-BE49-F238E27FC236}">
                <a16:creationId xmlns:a16="http://schemas.microsoft.com/office/drawing/2014/main" id="{2B7BC3AE-5058-8295-8992-B7334B7B4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95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BE58-DB5A-BBD0-D511-89ED5CFF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Burnsample</a:t>
            </a:r>
            <a:r>
              <a:rPr lang="en-US" dirty="0"/>
              <a:t>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13389-E78B-D02E-40ED-15F8F70C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3EA63-9B2A-0876-40B0-CB725321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50F6E-1A6D-598D-BD2F-6CE01572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385020"/>
            <a:ext cx="5391649" cy="3939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3F0AC1-9188-C302-598C-B9FB4D72AE45}"/>
              </a:ext>
            </a:extLst>
          </p:cNvPr>
          <p:cNvSpPr txBox="1"/>
          <p:nvPr/>
        </p:nvSpPr>
        <p:spPr>
          <a:xfrm>
            <a:off x="2069191" y="5565894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7B508-5119-0C77-FC7B-99ED28B84803}"/>
              </a:ext>
            </a:extLst>
          </p:cNvPr>
          <p:cNvSpPr txBox="1"/>
          <p:nvPr/>
        </p:nvSpPr>
        <p:spPr>
          <a:xfrm>
            <a:off x="7885631" y="5565894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7AD2DA7-797E-7364-7335-DCBE21A9D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078BD3-4B6A-C529-E869-5A1D69A9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37" y="1385020"/>
            <a:ext cx="5391649" cy="393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77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D7B3-3104-2A9D-3B3F-CB2A7515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H3a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ACBF-EDD6-9E4A-7066-3D853236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4C31DA-8701-C2A5-B070-36B7847D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6B0DE4-EE05-C44B-950A-E4DD99704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521"/>
            <a:ext cx="4096164" cy="3086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80374-90DD-5EC3-CFCA-D2F27CEF4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64" y="901520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87B803-D44F-B53F-76E2-B9A859619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FB6DF7-FA0C-A127-08D1-CA4A86D6F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164" y="3771846"/>
            <a:ext cx="4096166" cy="3086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3DC28-F0B8-4299-91D3-FE6FC7347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329" y="2377847"/>
            <a:ext cx="3999671" cy="3219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DAD6A0-C743-4A29-7EE5-160CB2416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8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8534972A-CD21-9642-AEC9-4BE13E5AF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9353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44B90-6086-ABA6-CADB-55BB6310B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H4a Unfolding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7520A-37CE-F7ED-6A5C-D01536C8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85E6C-0B60-C5FF-E16A-5D385EF00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79E92-81DA-F2EB-C8AC-0AAE910D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72DCC-1835-BD92-72BA-F871A419D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56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9FC2A-DA56-B14F-2E5B-473DB74B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96567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B99A7-6A28-8558-7FAC-47FD6A023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6"/>
            <a:ext cx="4096168" cy="3086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6B558F-5419-1CEB-5ECA-7E6D4F4C4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6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5D6407-F241-D1B9-6926-0CB989E5B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7860" y="2359019"/>
            <a:ext cx="4034140" cy="3247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C6DB8F-8459-4388-8BDA-A8A9C4378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1D44B9E5-2A61-5793-4794-9564136E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31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B0EC9-4FB0-6170-A86D-0D0C6158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GST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DB313-4DED-F8C6-D9ED-6043C42E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FD04F-F2D1-CD17-E6EC-F20D0AF9B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C1D31-757E-5C70-6207-4EF7C8A0F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17"/>
            <a:ext cx="4096165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06942E-74A7-6147-0EFB-8379E699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5" y="889417"/>
            <a:ext cx="4096165" cy="3086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12AB5-4665-9D38-CC52-486AE548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8"/>
            <a:ext cx="4096165" cy="3086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B17B60-7C32-9F9A-35E6-8417E97D7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67845"/>
            <a:ext cx="4096165" cy="3086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C0B3F-9342-7470-4293-D35EEB7C3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330" y="2360527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66F3C48-DB60-73EF-7A41-6FC0B3021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B2DBBF69-0B11-EB60-0817-6C2B51010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837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BF9A-26AF-C086-5930-676892F7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GSF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0F1EE-00D7-ACD1-2A4C-E24254485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AD0E1-C77C-B890-FD58-B8ACDCCFD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24C29-3148-4E05-CDB3-97854B58B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449"/>
            <a:ext cx="4096166" cy="3086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F3C39-9ECD-5B86-F089-7C32F6CD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166" y="889448"/>
            <a:ext cx="4096167" cy="30861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F6E0EB-42B3-5A8F-3727-B5CE9AA03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71847"/>
            <a:ext cx="4096167" cy="30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3FBFEF-3B7C-31E7-5829-64E2927BE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165" y="3771845"/>
            <a:ext cx="4096168" cy="3086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791EAE-91F8-F78D-B71C-5B09E3D77E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820" y="2318199"/>
            <a:ext cx="4012631" cy="32300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/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A5A5A5"/>
                    </a:solidFill>
                  </a:rPr>
                  <a:t>Fit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solidFill>
                          <a:srgbClr val="A5A5A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rgbClr val="A5A5A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rgbClr val="A5A5A5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795486-3E5A-1DF5-5DEB-0A79D0F91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771" y="211873"/>
                <a:ext cx="2404826" cy="369332"/>
              </a:xfrm>
              <a:prstGeom prst="rect">
                <a:avLst/>
              </a:prstGeom>
              <a:blipFill>
                <a:blip r:embed="rId7"/>
                <a:stretch>
                  <a:fillRect l="-1047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02943AC-5321-EC5C-99CD-DDD8FC8D5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98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98CA-5C99-1441-1CD7-B07B04FE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Bias for All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79802-CF99-4EFC-864E-C07C0F0C2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BBB84-6A71-E0DA-15CE-23434B79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CE9B12-E588-0F3B-B6C8-029DF54D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10" y="1107440"/>
            <a:ext cx="3311978" cy="266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21E7E-D387-FEFB-30B8-06D0137E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1107440"/>
            <a:ext cx="3311978" cy="2666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5805A-84BB-8525-A731-1E9D0C7D6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3773513"/>
            <a:ext cx="3311978" cy="2666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1C338E-66F7-EA64-A841-C6BDF412C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773513"/>
            <a:ext cx="3311978" cy="2666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7B55C3-E44C-B05A-7F09-ED906F165F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242" y="1666458"/>
            <a:ext cx="5162248" cy="4084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D2B5D1-B3D2-B655-7CAB-6B3414D93D3D}"/>
              </a:ext>
            </a:extLst>
          </p:cNvPr>
          <p:cNvSpPr txBox="1"/>
          <p:nvPr/>
        </p:nvSpPr>
        <p:spPr>
          <a:xfrm>
            <a:off x="9154442" y="1345782"/>
            <a:ext cx="1077090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9D6C7-D29E-224F-B82F-4AC9121D3D83}"/>
              </a:ext>
            </a:extLst>
          </p:cNvPr>
          <p:cNvSpPr txBox="1"/>
          <p:nvPr/>
        </p:nvSpPr>
        <p:spPr>
          <a:xfrm>
            <a:off x="7424057" y="5889171"/>
            <a:ext cx="4024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Add these biases as an uncertainty to </a:t>
            </a:r>
            <a:br>
              <a:rPr lang="en-US" dirty="0">
                <a:solidFill>
                  <a:srgbClr val="74B942"/>
                </a:solidFill>
              </a:rPr>
            </a:br>
            <a:r>
              <a:rPr lang="en-US" dirty="0">
                <a:solidFill>
                  <a:srgbClr val="74B942"/>
                </a:solidFill>
              </a:rPr>
              <a:t>the unfolding result</a:t>
            </a:r>
          </a:p>
        </p:txBody>
      </p: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47A80F31-6854-22F1-82FF-40B6F39C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626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A2E1D99-0A12-E724-6DC5-3C33BB770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85" y="1664672"/>
            <a:ext cx="5746051" cy="4198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478078-E382-6060-7061-0C5FCCC55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4672"/>
            <a:ext cx="5746050" cy="4198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40CA1-60AD-D64B-56DC-00E8A203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203AF-CB35-351D-C465-541BAB6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77543-DBB5-BC44-6FBC-37AE6C370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94B91-1957-F31C-46AD-E6F6EA2DC2AD}"/>
              </a:ext>
            </a:extLst>
          </p:cNvPr>
          <p:cNvSpPr txBox="1"/>
          <p:nvPr/>
        </p:nvSpPr>
        <p:spPr>
          <a:xfrm>
            <a:off x="2559912" y="1336319"/>
            <a:ext cx="1777794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symmetric errors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88E6D-C529-6FC3-72CB-C67AEB062D48}"/>
              </a:ext>
            </a:extLst>
          </p:cNvPr>
          <p:cNvSpPr txBox="1"/>
          <p:nvPr/>
        </p:nvSpPr>
        <p:spPr>
          <a:xfrm>
            <a:off x="8945843" y="1336319"/>
            <a:ext cx="188840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asymmetric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/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minuit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unf</m:t>
                          </m:r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bias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eff</m:t>
                              </m:r>
                            </m:sub>
                          </m:sSub>
                          <m: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stat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DF9BEEC-CE5A-C8EB-7B6D-4D794BD73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08" y="6028343"/>
                <a:ext cx="4204292" cy="656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2C5576-0B09-1F99-238E-53A6D4608FAD}"/>
              </a:ext>
            </a:extLst>
          </p:cNvPr>
          <p:cNvCxnSpPr/>
          <p:nvPr/>
        </p:nvCxnSpPr>
        <p:spPr>
          <a:xfrm>
            <a:off x="5441795" y="6122019"/>
            <a:ext cx="29773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B8F034E-8832-8043-104A-CA6D0D1953C9}"/>
              </a:ext>
            </a:extLst>
          </p:cNvPr>
          <p:cNvSpPr txBox="1"/>
          <p:nvPr/>
        </p:nvSpPr>
        <p:spPr>
          <a:xfrm>
            <a:off x="3354866" y="66020"/>
            <a:ext cx="630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5A5A5"/>
                </a:solidFill>
              </a:rPr>
              <a:t>unfolding bias taken from H3a </a:t>
            </a:r>
            <a:r>
              <a:rPr lang="en-US" dirty="0">
                <a:solidFill>
                  <a:srgbClr val="A5A5A5"/>
                </a:solidFill>
              </a:rPr>
              <a:t>because H3a matrix was used here</a:t>
            </a:r>
          </a:p>
        </p:txBody>
      </p:sp>
      <p:pic>
        <p:nvPicPr>
          <p:cNvPr id="18" name="Picture 2" descr="Logo Cosmic Interacting Matters">
            <a:extLst>
              <a:ext uri="{FF2B5EF4-FFF2-40B4-BE49-F238E27FC236}">
                <a16:creationId xmlns:a16="http://schemas.microsoft.com/office/drawing/2014/main" id="{55FA0544-E18A-50A6-646E-55DFE102D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2183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8173-06AE-D174-D7FA-163948018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Data—MC Pre/Post 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5F2DF0-BC89-C37E-45D4-8C8A4F3B5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D0088-3991-3BFA-FD12-21E5FBE4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F94BA-761C-0588-4770-BD93365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70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DD31-AF38-8AE0-337D-418A41AA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Data-MC: </a:t>
            </a:r>
            <a:r>
              <a:rPr lang="en-US" dirty="0" err="1"/>
              <a:t>Burnsample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C3C83-4159-87C5-5481-333EAA16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3D29D-2619-D884-E63A-27E3B82A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84EE4F-F8A6-7EC6-0EFB-DFAEDF5C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132"/>
            <a:ext cx="5533649" cy="4042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31977-DE9B-834B-E983-82BDDFD2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40" y="1687131"/>
            <a:ext cx="5533650" cy="4042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F25827-CED4-E57A-6C1F-3E3E9562CF53}"/>
              </a:ext>
            </a:extLst>
          </p:cNvPr>
          <p:cNvSpPr txBox="1"/>
          <p:nvPr/>
        </p:nvSpPr>
        <p:spPr>
          <a:xfrm>
            <a:off x="2614883" y="1582597"/>
            <a:ext cx="784382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Pre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9369E0-E076-25CB-53D8-D1B49A0BEB8E}"/>
              </a:ext>
            </a:extLst>
          </p:cNvPr>
          <p:cNvSpPr txBox="1"/>
          <p:nvPr/>
        </p:nvSpPr>
        <p:spPr>
          <a:xfrm>
            <a:off x="9140523" y="1582597"/>
            <a:ext cx="873188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Post Fit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26399-CD11-1968-DE21-F63A87E35B70}"/>
              </a:ext>
            </a:extLst>
          </p:cNvPr>
          <p:cNvSpPr txBox="1"/>
          <p:nvPr/>
        </p:nvSpPr>
        <p:spPr>
          <a:xfrm>
            <a:off x="1192218" y="5834515"/>
            <a:ext cx="362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entire Snowstorm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6DC632-BD40-54AF-83A5-2F0F73FE0806}"/>
              </a:ext>
            </a:extLst>
          </p:cNvPr>
          <p:cNvSpPr txBox="1"/>
          <p:nvPr/>
        </p:nvSpPr>
        <p:spPr>
          <a:xfrm>
            <a:off x="7210159" y="5834514"/>
            <a:ext cx="345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re-weight to best fit systematics</a:t>
            </a:r>
          </a:p>
        </p:txBody>
      </p:sp>
      <p:pic>
        <p:nvPicPr>
          <p:cNvPr id="12" name="Picture 2" descr="Logo Cosmic Interacting Matters">
            <a:extLst>
              <a:ext uri="{FF2B5EF4-FFF2-40B4-BE49-F238E27FC236}">
                <a16:creationId xmlns:a16="http://schemas.microsoft.com/office/drawing/2014/main" id="{D8E71516-6992-AB06-F895-86199CCE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927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8B01-2E46-3F95-9D2C-9F5AD96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753CAF-6E1C-2A41-C1AB-43383313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199" y="66918"/>
            <a:ext cx="9614118" cy="679108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C3CF-C93C-B7E6-B804-016F5F46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06B70-55DD-7A6F-BF13-8E006EC9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514A8-0B31-B900-DE51-A1D188EEF1C4}"/>
              </a:ext>
            </a:extLst>
          </p:cNvPr>
          <p:cNvSpPr txBox="1"/>
          <p:nvPr/>
        </p:nvSpPr>
        <p:spPr>
          <a:xfrm>
            <a:off x="6019800" y="1106658"/>
            <a:ext cx="2965877" cy="677108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sz="3800" dirty="0"/>
              <a:t>Minuit output</a:t>
            </a:r>
          </a:p>
        </p:txBody>
      </p:sp>
    </p:spTree>
    <p:extLst>
      <p:ext uri="{BB962C8B-B14F-4D97-AF65-F5344CB8AC3E}">
        <p14:creationId xmlns:p14="http://schemas.microsoft.com/office/powerpoint/2010/main" val="247763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67A3-E007-2AB4-5696-766782DC4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5440C-48DC-2ED6-A00C-46DE632B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67A92-800F-0043-0431-ACC87F10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6FF213-7FB1-348D-5ED8-690F13C2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039"/>
            <a:ext cx="5468891" cy="3995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D2D6B5-C53C-0967-AAC8-E596A13370E2}"/>
              </a:ext>
            </a:extLst>
          </p:cNvPr>
          <p:cNvSpPr txBox="1"/>
          <p:nvPr/>
        </p:nvSpPr>
        <p:spPr>
          <a:xfrm>
            <a:off x="3596943" y="2283561"/>
            <a:ext cx="1457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*result from ICRC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7415A-4B56-D257-0E79-C66F52CC7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85039"/>
            <a:ext cx="5468891" cy="3995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7F4194-61A7-81B9-32C0-5710871D1B30}"/>
              </a:ext>
            </a:extLst>
          </p:cNvPr>
          <p:cNvSpPr txBox="1"/>
          <p:nvPr/>
        </p:nvSpPr>
        <p:spPr>
          <a:xfrm>
            <a:off x="2548848" y="3574890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27726-9579-F5E7-BCBC-B5E0D2FF458A}"/>
              </a:ext>
            </a:extLst>
          </p:cNvPr>
          <p:cNvSpPr txBox="1"/>
          <p:nvPr/>
        </p:nvSpPr>
        <p:spPr>
          <a:xfrm>
            <a:off x="8746868" y="3574890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E397C-7481-5667-A430-B7F89E7E9D59}"/>
              </a:ext>
            </a:extLst>
          </p:cNvPr>
          <p:cNvSpPr txBox="1"/>
          <p:nvPr/>
        </p:nvSpPr>
        <p:spPr>
          <a:xfrm>
            <a:off x="9688031" y="2262296"/>
            <a:ext cx="1779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A5A5A5"/>
                </a:solidFill>
              </a:rPr>
              <a:t>*4 </a:t>
            </a:r>
            <a:r>
              <a:rPr lang="en-US" sz="1400" dirty="0" err="1">
                <a:solidFill>
                  <a:srgbClr val="A5A5A5"/>
                </a:solidFill>
              </a:rPr>
              <a:t>unfoldings</a:t>
            </a:r>
            <a:r>
              <a:rPr lang="en-US" sz="1400" dirty="0">
                <a:solidFill>
                  <a:srgbClr val="A5A5A5"/>
                </a:solidFill>
              </a:rPr>
              <a:t> average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CEB42-41A8-2B39-A094-16F263E2BD96}"/>
              </a:ext>
            </a:extLst>
          </p:cNvPr>
          <p:cNvSpPr txBox="1"/>
          <p:nvPr/>
        </p:nvSpPr>
        <p:spPr>
          <a:xfrm>
            <a:off x="3161446" y="5764741"/>
            <a:ext cx="586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Same result for 2277X unfolding and combined unfolding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E9AB5-04C8-A1E5-19BB-E7EDC6D04CE1}"/>
              </a:ext>
            </a:extLst>
          </p:cNvPr>
          <p:cNvSpPr txBox="1"/>
          <p:nvPr/>
        </p:nvSpPr>
        <p:spPr>
          <a:xfrm>
            <a:off x="6223171" y="443894"/>
            <a:ext cx="4354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Stopping muon unfolding has improved since ICRC</a:t>
            </a:r>
          </a:p>
          <a:p>
            <a:r>
              <a:rPr lang="en-US" sz="1600" dirty="0">
                <a:solidFill>
                  <a:srgbClr val="A5A5A5"/>
                </a:solidFill>
                <a:sym typeface="Wingdings" pitchFamily="2" charset="2"/>
              </a:rPr>
              <a:t> Unblinding request soon</a:t>
            </a:r>
            <a:endParaRPr lang="en-US" sz="1600" dirty="0">
              <a:solidFill>
                <a:srgbClr val="A5A5A5"/>
              </a:solidFill>
            </a:endParaRPr>
          </a:p>
        </p:txBody>
      </p:sp>
      <p:pic>
        <p:nvPicPr>
          <p:cNvPr id="14" name="Picture 2" descr="Logo Cosmic Interacting Matters">
            <a:extLst>
              <a:ext uri="{FF2B5EF4-FFF2-40B4-BE49-F238E27FC236}">
                <a16:creationId xmlns:a16="http://schemas.microsoft.com/office/drawing/2014/main" id="{7B2A6EE5-EA74-F103-3074-CCD994CF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77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06598-420D-AE75-3B57-7776BE45D96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E578A-54B6-B4CC-FF1B-2CFFDB26D3D8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674148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8B0-4A98-27CB-699E-19D0D012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ECD4C8-079C-3F91-2A07-52EBFD1F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6702" y="471035"/>
            <a:ext cx="6727796" cy="5068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77BCB-25A8-ACAC-A0CE-A5E3326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D54C-3071-4792-E6A0-063326DE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4BF6-2DE9-CADF-3C87-A05A8C33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8BBB880-9966-66DD-2E1E-46326C02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FE002-055C-4318-A601-C6BAD79A7977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5EA1A-FA3F-0982-DA1F-DD7AB11C8206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5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A3FA9A-162B-58EC-BFE3-738831B79FBB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F66261-C19B-D188-1B40-83E00B24AF30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B9C12329-ABCC-E576-B487-99640817B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0AD5E0-6280-9048-1357-B1DA049370AD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27FD38-E3D2-4E49-E396-985DD73866B2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6953-0FC5-7ACB-CBE8-F417FF268EC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76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C1ED1649-C12F-128E-C95C-43C45EEF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18" y="1198675"/>
            <a:ext cx="5628361" cy="446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F7655F-41F3-0FDA-962A-34217DA87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“Unfolding Bias”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23D98-0843-7B8F-7F01-4907249C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290FD-674E-5429-7E46-C5E567E2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4F26F-EF80-ADDD-3D1D-D65C1F96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8675"/>
            <a:ext cx="5618555" cy="446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46107F-8F75-921B-0F04-441503639F40}"/>
              </a:ext>
            </a:extLst>
          </p:cNvPr>
          <p:cNvSpPr txBox="1"/>
          <p:nvPr/>
        </p:nvSpPr>
        <p:spPr>
          <a:xfrm>
            <a:off x="1866411" y="2110405"/>
            <a:ext cx="151220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Single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6D8277-F5DB-8BF5-D210-96EC432095DB}"/>
              </a:ext>
            </a:extLst>
          </p:cNvPr>
          <p:cNvSpPr txBox="1"/>
          <p:nvPr/>
        </p:nvSpPr>
        <p:spPr>
          <a:xfrm>
            <a:off x="7484966" y="2110405"/>
            <a:ext cx="1917769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Combined Dataset</a:t>
            </a:r>
          </a:p>
        </p:txBody>
      </p:sp>
      <p:pic>
        <p:nvPicPr>
          <p:cNvPr id="9" name="Picture 2" descr="Logo Cosmic Interacting Matters">
            <a:extLst>
              <a:ext uri="{FF2B5EF4-FFF2-40B4-BE49-F238E27FC236}">
                <a16:creationId xmlns:a16="http://schemas.microsoft.com/office/drawing/2014/main" id="{CDC28A60-B993-36E6-E2BD-6D774912A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7E71D8-4941-D2EB-5810-DFA829CB9708}"/>
              </a:ext>
            </a:extLst>
          </p:cNvPr>
          <p:cNvSpPr txBox="1"/>
          <p:nvPr/>
        </p:nvSpPr>
        <p:spPr>
          <a:xfrm>
            <a:off x="4597610" y="5987018"/>
            <a:ext cx="497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Combining datasets improves injection recovery</a:t>
            </a:r>
          </a:p>
        </p:txBody>
      </p:sp>
    </p:spTree>
    <p:extLst>
      <p:ext uri="{BB962C8B-B14F-4D97-AF65-F5344CB8AC3E}">
        <p14:creationId xmlns:p14="http://schemas.microsoft.com/office/powerpoint/2010/main" val="13909500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BFC9-7C47-F9C7-D08A-9BD7A70B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 cos(zenith)</a:t>
            </a:r>
          </a:p>
        </p:txBody>
      </p:sp>
      <p:pic>
        <p:nvPicPr>
          <p:cNvPr id="7" name="Content Placeholder 6" descr="A graph of a function&#10;&#10;AI-generated content may be incorrect.">
            <a:extLst>
              <a:ext uri="{FF2B5EF4-FFF2-40B4-BE49-F238E27FC236}">
                <a16:creationId xmlns:a16="http://schemas.microsoft.com/office/drawing/2014/main" id="{0959945A-EB3B-5B0B-BEF2-7EE3CA076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48" y="1108075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EAE2-3CFE-8F25-6765-1C1F5CC4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6065-6ABE-FB6F-F5CF-877031BE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28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" y="1356360"/>
            <a:ext cx="5973039" cy="43706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149F675-22AB-14B5-71CB-215DB66E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54" y="1356360"/>
            <a:ext cx="5973040" cy="43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00E38-9E60-B689-8445-8D0156450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Coincident Events with 22615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C122D6-2786-15BE-4D1F-11A9B9D77E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38D2F-7213-1421-F1F3-1D1A3C19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056306-651F-2122-05FA-D99A2FE0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444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6D5-A1ED-7DE0-4277-A559F6E5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Energy at Surface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1459795-1981-5B74-CE39-AE5A9335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37" y="1160765"/>
            <a:ext cx="5771197" cy="4348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E948-F293-8C51-1B09-A05A0780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D90C5-239C-FBF5-55AC-79A36F27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84</a:t>
            </a:fld>
            <a:endParaRPr lang="en-US"/>
          </a:p>
        </p:txBody>
      </p:sp>
      <p:pic>
        <p:nvPicPr>
          <p:cNvPr id="9" name="Picture 8" descr="A graph of energy and power&#10;&#10;AI-generated content may be incorrect.">
            <a:extLst>
              <a:ext uri="{FF2B5EF4-FFF2-40B4-BE49-F238E27FC236}">
                <a16:creationId xmlns:a16="http://schemas.microsoft.com/office/drawing/2014/main" id="{C43ACCEA-1306-D9E7-CDBA-02B95E6B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1" y="1160765"/>
            <a:ext cx="5771199" cy="4348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B8154-06CF-5D80-82CF-207322C34AE5}"/>
              </a:ext>
            </a:extLst>
          </p:cNvPr>
          <p:cNvSpPr txBox="1"/>
          <p:nvPr/>
        </p:nvSpPr>
        <p:spPr>
          <a:xfrm>
            <a:off x="2631065" y="1067383"/>
            <a:ext cx="1106585" cy="369332"/>
          </a:xfrm>
          <a:prstGeom prst="rect">
            <a:avLst/>
          </a:prstGeom>
          <a:solidFill>
            <a:srgbClr val="74B8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FC808-3750-D1F4-1C48-3CFA995A2D99}"/>
              </a:ext>
            </a:extLst>
          </p:cNvPr>
          <p:cNvSpPr txBox="1"/>
          <p:nvPr/>
        </p:nvSpPr>
        <p:spPr>
          <a:xfrm>
            <a:off x="9702870" y="1067382"/>
            <a:ext cx="1056443" cy="369332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D9AB5-ADE2-EAB8-0E10-9D0BA6097395}"/>
              </a:ext>
            </a:extLst>
          </p:cNvPr>
          <p:cNvSpPr txBox="1"/>
          <p:nvPr/>
        </p:nvSpPr>
        <p:spPr>
          <a:xfrm>
            <a:off x="3308684" y="5798145"/>
            <a:ext cx="6922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Leading Muon: most energetic muon in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Signal: sum of all muons of ”signal” 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Background: sum of all muons of coincident primaries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0636EF1A-ADA5-A71B-82B4-973306D69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06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112F-282D-CD80-5E41-5D6A7C7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Coincidence: Muons on Event Level</a:t>
            </a:r>
          </a:p>
        </p:txBody>
      </p:sp>
      <p:pic>
        <p:nvPicPr>
          <p:cNvPr id="7" name="Content Placeholder 6" descr="A graph with blue lines&#10;&#10;AI-generated content may be incorrect.">
            <a:extLst>
              <a:ext uri="{FF2B5EF4-FFF2-40B4-BE49-F238E27FC236}">
                <a16:creationId xmlns:a16="http://schemas.microsoft.com/office/drawing/2014/main" id="{FE8FB056-FCCE-8048-6863-2D665932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395"/>
            <a:ext cx="5882982" cy="44323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57C-59DF-9529-4EB2-C7132C56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B603-0EF9-0932-1F24-491E8728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85</a:t>
            </a:fld>
            <a:endParaRPr lang="en-US"/>
          </a:p>
        </p:txBody>
      </p:sp>
      <p:pic>
        <p:nvPicPr>
          <p:cNvPr id="9" name="Picture 8" descr="A graph of a graph of a solar energy&#10;&#10;AI-generated content may be incorrect.">
            <a:extLst>
              <a:ext uri="{FF2B5EF4-FFF2-40B4-BE49-F238E27FC236}">
                <a16:creationId xmlns:a16="http://schemas.microsoft.com/office/drawing/2014/main" id="{256DDD4C-B9B2-0EA7-7635-E44C823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919450"/>
            <a:ext cx="5882982" cy="442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2209A-9363-1BC5-E842-7DCAB7F46BAA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9EE2-F49C-ABAD-8363-42DE1A9FFD4D}"/>
              </a:ext>
            </a:extLst>
          </p:cNvPr>
          <p:cNvSpPr txBox="1"/>
          <p:nvPr/>
        </p:nvSpPr>
        <p:spPr>
          <a:xfrm>
            <a:off x="3170308" y="5479722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43C5A-2144-8FC0-B263-23011059657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CDDEAD-713F-AD39-AB55-8B0D9D500F2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D1BDC4-15D2-25CC-0000-8090FC2FB8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567A7-F922-20C7-F6FF-56140B54C5B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87308" y="4776537"/>
            <a:ext cx="2552745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3A9D5-CE3E-DADB-DD00-58D0EA90C4F0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985267-E33F-B9CA-9CD6-D842BB866F52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064B94-5131-A79E-1DD8-EDA629107EA9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2400C1-F697-C17C-B20C-2AF1D695D222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1DD9F33F-06D0-4E23-226B-5500456C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57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E8CA-C0E2-3C9A-CEA4-3628271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E4057-447D-8851-14CE-7910DD46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0.84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0.68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0.58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0.02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Networks 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CF68-F440-BD7B-9204-67C325FA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A1421-D119-A145-247E-4F9F588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 descr="Logo Cosmic Interacting Matters">
            <a:extLst>
              <a:ext uri="{FF2B5EF4-FFF2-40B4-BE49-F238E27FC236}">
                <a16:creationId xmlns:a16="http://schemas.microsoft.com/office/drawing/2014/main" id="{3ACAE2A4-3BE8-FE2D-0A88-94478813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415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6E2-D4CA-9CE9-8106-76705DE8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Coincident Events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D0D1-2F78-EB48-5D56-5001D75E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39568"/>
            <a:ext cx="4098621" cy="29921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1D14-ECDF-12E0-F537-D04C73C0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AE523-6E5B-6FFB-FD42-58A8A725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E7634-E283-4761-22B7-89AEFA7117BA}"/>
              </a:ext>
            </a:extLst>
          </p:cNvPr>
          <p:cNvSpPr txBox="1"/>
          <p:nvPr/>
        </p:nvSpPr>
        <p:spPr>
          <a:xfrm>
            <a:off x="698810" y="1165739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background event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3BC94-2FC9-8C68-D969-FEFF85D7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21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/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&lt; 0.1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blipFill>
                <a:blip r:embed="rId4"/>
                <a:stretch>
                  <a:fillRect l="-418" t="-8511" r="-167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FDD3526-964B-6F86-A009-A393677B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869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/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&gt; 0.1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blipFill>
                <a:blip r:embed="rId6"/>
                <a:stretch>
                  <a:fillRect l="-420" t="-8511" r="-210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6239D4-742F-70CD-3A42-634C6F3427A1}"/>
              </a:ext>
            </a:extLst>
          </p:cNvPr>
          <p:cNvSpPr txBox="1"/>
          <p:nvPr/>
        </p:nvSpPr>
        <p:spPr>
          <a:xfrm>
            <a:off x="3833768" y="5878440"/>
            <a:ext cx="607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B842"/>
                </a:solidFill>
              </a:rPr>
              <a:t>sufficient energy reconstruction for events with background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98ADD-1FDF-1ED5-4E3A-D07F9824C81D}"/>
              </a:ext>
            </a:extLst>
          </p:cNvPr>
          <p:cNvCxnSpPr>
            <a:cxnSpLocks/>
          </p:cNvCxnSpPr>
          <p:nvPr/>
        </p:nvCxnSpPr>
        <p:spPr>
          <a:xfrm flipV="1">
            <a:off x="8610600" y="4899171"/>
            <a:ext cx="415954" cy="979269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95AEDAAD-E1BC-6732-B2E9-078D1FA8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137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E775-91EA-240F-4ECA-56E584151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8DBC9-53A9-D314-9B88-B6DF945C9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Coincident Events with 20904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5C39E-7D0C-3DF9-FEAE-27255A940F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B065F-DF25-955A-7A03-2E12AE44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BDBF72-B1B5-62A3-115C-A8A61E83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058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DA58D-D297-5898-26AA-4E02F295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MC Distributions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5998E3-4692-D514-B339-532243C29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9CFA6-FE28-4355-288C-1C3D070F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8D2863-D8E0-3692-81B3-31E50C930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5" y="1381211"/>
            <a:ext cx="5631506" cy="4242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ECCFC-B663-0505-6D19-B4C3123D4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84" y="1381211"/>
            <a:ext cx="5631506" cy="41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7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1F76-CBE8-4EFE-9DD2-9ED7B3204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3D0C8-B857-124F-8CB7-54BFA2192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HIM impact: smaller than primary model impact</a:t>
            </a:r>
          </a:p>
          <a:p>
            <a:pPr lvl="1"/>
            <a:r>
              <a:rPr lang="en-US" dirty="0"/>
              <a:t>Specific simulations take too many resources </a:t>
            </a:r>
            <a:r>
              <a:rPr lang="en-US" dirty="0">
                <a:sym typeface="Wingdings" pitchFamily="2" charset="2"/>
              </a:rPr>
              <a:t> not feasible</a:t>
            </a:r>
          </a:p>
          <a:p>
            <a:r>
              <a:rPr lang="en-US" dirty="0">
                <a:sym typeface="Wingdings" pitchFamily="2" charset="2"/>
              </a:rPr>
              <a:t>Combine multiple CORSIKA datasets</a:t>
            </a:r>
          </a:p>
          <a:p>
            <a:pPr lvl="1"/>
            <a:r>
              <a:rPr lang="en-US" dirty="0">
                <a:sym typeface="Wingdings" pitchFamily="2" charset="2"/>
              </a:rPr>
              <a:t>Better statistics</a:t>
            </a:r>
          </a:p>
          <a:p>
            <a:pPr lvl="1"/>
            <a:r>
              <a:rPr lang="en-US" dirty="0">
                <a:sym typeface="Wingdings" pitchFamily="2" charset="2"/>
              </a:rPr>
              <a:t>Same data—MC agreement</a:t>
            </a:r>
          </a:p>
          <a:p>
            <a:pPr lvl="1"/>
            <a:r>
              <a:rPr lang="en-US" dirty="0">
                <a:sym typeface="Wingdings" pitchFamily="2" charset="2"/>
              </a:rPr>
              <a:t>Better injection recovery</a:t>
            </a:r>
          </a:p>
          <a:p>
            <a:pPr lvl="1"/>
            <a:r>
              <a:rPr lang="en-US" dirty="0" err="1">
                <a:sym typeface="Wingdings" pitchFamily="2" charset="2"/>
              </a:rPr>
              <a:t>Burnsample</a:t>
            </a:r>
            <a:r>
              <a:rPr lang="en-US" dirty="0">
                <a:sym typeface="Wingdings" pitchFamily="2" charset="2"/>
              </a:rPr>
              <a:t> unfolding compatible with ICRC result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Use combined datasets for unfolding</a:t>
            </a:r>
            <a:endParaRPr lang="en-US" dirty="0"/>
          </a:p>
          <a:p>
            <a:r>
              <a:rPr lang="en-US" dirty="0"/>
              <a:t>Post unblinding: include stopping muon result in normalization fit to pinpoint conventional component</a:t>
            </a:r>
          </a:p>
          <a:p>
            <a:pPr lvl="1"/>
            <a:r>
              <a:rPr lang="en-US" dirty="0"/>
              <a:t>Stopping muons unblinding request will start in December?!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124C1-DC35-B396-17C5-AEDB8BD6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D5775-82D7-589F-4211-9B845B2B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E9DC1EB-28EB-6892-1320-64CFEA7F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1548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634C1-C0AF-C838-3F2C-F792A8480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0C48197-8D3C-ACD1-7D4D-68CBD3BA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73" y="979375"/>
            <a:ext cx="5720195" cy="42950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2B1A07-F6F0-19E4-C6CB-8C5E85A6A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51" y="1054764"/>
            <a:ext cx="5805377" cy="4295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3C3ED-301E-A5EB-BD90-C91F67A4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Coincidence: Muons on Event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7E58A-20C0-25E3-ED40-297E8CAE6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0EC9F6-7AA4-6BA9-EF46-936F8F8E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9FA9C-21CA-A9EC-E908-E959493C1767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A8E264-29A6-DACF-9B52-CF2A74CD83C1}"/>
              </a:ext>
            </a:extLst>
          </p:cNvPr>
          <p:cNvSpPr txBox="1"/>
          <p:nvPr/>
        </p:nvSpPr>
        <p:spPr>
          <a:xfrm>
            <a:off x="3170308" y="5479722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145E655-68F2-D259-91C2-6B670B14D993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AD1D1D-A8C7-85C5-B1EE-78049A48D94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0CA4B7-838F-B534-10EC-7BB5A1C0FE3B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B60C74-2390-B837-C5E2-3D9D020EDF2F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87308" y="4776537"/>
            <a:ext cx="2552745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524F51C-8054-C08B-D544-A692D106DBC8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1374B9-8539-A5CA-51D0-0AAFBA653711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F6A995-390A-44D4-30DD-698401B23170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990A0-297B-685D-CB10-DB715D936F1E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79AFD4F2-EAB3-E59A-DC5D-BF2869A69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157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2A96-115B-05DE-A1E3-CA8CFDC83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DCF3-05A5-7759-93D0-30ECAF6E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F0E7-24D9-FFBA-2D0B-A930BF4A7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1.31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0.20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1.24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0.13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1.242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0.001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Networks 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6B849-2D10-D97B-01D9-01E51DEC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0BE81-2D51-E1CE-4D43-13E88943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 descr="Logo Cosmic Interacting Matters">
            <a:extLst>
              <a:ext uri="{FF2B5EF4-FFF2-40B4-BE49-F238E27FC236}">
                <a16:creationId xmlns:a16="http://schemas.microsoft.com/office/drawing/2014/main" id="{6AFCBEC6-AD55-C7F0-7F0F-55364AF5A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5592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C367C-3637-1CE8-AEC9-4743353CC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2D217E9-F0FE-4710-CA93-D773CEE6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823" y="2139568"/>
            <a:ext cx="4095555" cy="2992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D33AE1-470B-1E2C-01B1-9590E710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Coincident Events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C6200-0AD4-D50A-BCB9-4C5114FBB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BC287-5D64-BC42-880B-8F86D950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E34FA-5362-A28D-0CF0-1435A7317E4E}"/>
              </a:ext>
            </a:extLst>
          </p:cNvPr>
          <p:cNvSpPr txBox="1"/>
          <p:nvPr/>
        </p:nvSpPr>
        <p:spPr>
          <a:xfrm>
            <a:off x="698810" y="1165739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background event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C93218-8D50-AB4E-3C26-631F7AC6439B}"/>
                  </a:ext>
                </a:extLst>
              </p:cNvPr>
              <p:cNvSpPr txBox="1"/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&lt; 0.1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blipFill>
                <a:blip r:embed="rId4"/>
                <a:stretch>
                  <a:fillRect l="-418" t="-8511" r="-167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F46645-498F-3416-81A0-A4DB2FD56D4C}"/>
                  </a:ext>
                </a:extLst>
              </p:cNvPr>
              <p:cNvSpPr txBox="1"/>
              <p:nvPr/>
            </p:nvSpPr>
            <p:spPr>
              <a:xfrm>
                <a:off x="8471209" y="751066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&gt; 0.1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EF46645-498F-3416-81A0-A4DB2FD56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09" y="751066"/>
                <a:ext cx="3021981" cy="576376"/>
              </a:xfrm>
              <a:prstGeom prst="rect">
                <a:avLst/>
              </a:prstGeom>
              <a:blipFill>
                <a:blip r:embed="rId5"/>
                <a:stretch>
                  <a:fillRect l="-420" t="-8696" r="-210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95D00F0-AE7E-1A97-DB37-684B3D6748C8}"/>
              </a:ext>
            </a:extLst>
          </p:cNvPr>
          <p:cNvSpPr txBox="1"/>
          <p:nvPr/>
        </p:nvSpPr>
        <p:spPr>
          <a:xfrm>
            <a:off x="3833768" y="5878440"/>
            <a:ext cx="607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B842"/>
                </a:solidFill>
              </a:rPr>
              <a:t>sufficient energy reconstruction for events with background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39493F-8437-00E8-7DD5-551BE06E4BFD}"/>
              </a:ext>
            </a:extLst>
          </p:cNvPr>
          <p:cNvCxnSpPr>
            <a:cxnSpLocks/>
          </p:cNvCxnSpPr>
          <p:nvPr/>
        </p:nvCxnSpPr>
        <p:spPr>
          <a:xfrm flipV="1">
            <a:off x="8610600" y="4899171"/>
            <a:ext cx="415954" cy="979269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B4B48CA1-C277-C4CC-9F7D-905AC5F25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1AE44C-CD4D-E55A-0E12-43FC3E6E069E}"/>
              </a:ext>
            </a:extLst>
          </p:cNvPr>
          <p:cNvSpPr txBox="1"/>
          <p:nvPr/>
        </p:nvSpPr>
        <p:spPr>
          <a:xfrm>
            <a:off x="8486188" y="1343190"/>
            <a:ext cx="338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leading energy at surface &gt; 10 TeV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FBF7CC-AF9D-7A1D-1A9C-11C92F0976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183" y="2139568"/>
            <a:ext cx="4137633" cy="29921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C9336A-853D-6A40-5D72-AE5A796D47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39568"/>
            <a:ext cx="4137633" cy="29921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45F0E6-7E6B-0E81-5AF5-DD803FEC131C}"/>
              </a:ext>
            </a:extLst>
          </p:cNvPr>
          <p:cNvSpPr txBox="1"/>
          <p:nvPr/>
        </p:nvSpPr>
        <p:spPr>
          <a:xfrm>
            <a:off x="850605" y="5752214"/>
            <a:ext cx="76976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20904</a:t>
            </a:r>
          </a:p>
        </p:txBody>
      </p:sp>
    </p:spTree>
    <p:extLst>
      <p:ext uri="{BB962C8B-B14F-4D97-AF65-F5344CB8AC3E}">
        <p14:creationId xmlns:p14="http://schemas.microsoft.com/office/powerpoint/2010/main" val="29707503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1109-151B-80FF-533A-1D08FD10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Impact of Hadronic Interaction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B4B12-C223-3612-510A-794974326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777" y="1343613"/>
            <a:ext cx="5868714" cy="42943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D5C1-D848-899A-84CA-D952F48F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77FE-91FC-6C0C-8B41-62C0DC16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9E705-766B-8D89-ED9B-18815362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" y="1343614"/>
            <a:ext cx="5868714" cy="4294344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640D1FE8-08E0-8E51-310B-911FAFD5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F3DFA-22E4-EF22-1C81-9A699EC244FD}"/>
              </a:ext>
            </a:extLst>
          </p:cNvPr>
          <p:cNvSpPr txBox="1"/>
          <p:nvPr/>
        </p:nvSpPr>
        <p:spPr>
          <a:xfrm>
            <a:off x="3601844" y="5631366"/>
            <a:ext cx="4092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Not all hadronic models include charm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Impact of HIM smaller than CRM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Hadronic Model impact is negligible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B581D-AF3D-7299-0AF9-35B6F740766A}"/>
              </a:ext>
            </a:extLst>
          </p:cNvPr>
          <p:cNvSpPr txBox="1"/>
          <p:nvPr/>
        </p:nvSpPr>
        <p:spPr>
          <a:xfrm>
            <a:off x="2209800" y="1044330"/>
            <a:ext cx="2071080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CR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1BA56-9EE7-9200-FED5-5899F017972A}"/>
              </a:ext>
            </a:extLst>
          </p:cNvPr>
          <p:cNvSpPr txBox="1"/>
          <p:nvPr/>
        </p:nvSpPr>
        <p:spPr>
          <a:xfrm>
            <a:off x="8317158" y="1040861"/>
            <a:ext cx="2548262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</a:t>
            </a:r>
            <a:r>
              <a:rPr lang="en-US" dirty="0" err="1"/>
              <a:t>Haronic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4051195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3E2F-C51E-CEB2-355D-74B36D6E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Reconstruction: EPOS-LHC vs SIBYLL 2.3d [Level 5]</a:t>
            </a:r>
          </a:p>
        </p:txBody>
      </p:sp>
      <p:pic>
        <p:nvPicPr>
          <p:cNvPr id="7" name="Content Placeholder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6DB5935-FB15-02E0-60CD-75C4254E7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32586"/>
            <a:ext cx="5726805" cy="41905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4395-18CD-4F8D-6A96-6DD955C4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794B9-7011-DA63-EA7A-90664177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94</a:t>
            </a:fld>
            <a:endParaRPr lang="en-US"/>
          </a:p>
        </p:txBody>
      </p:sp>
      <p:pic>
        <p:nvPicPr>
          <p:cNvPr id="9" name="Picture 8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EBC4E6C8-9431-F5BF-E67C-E00B1923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95" y="1532586"/>
            <a:ext cx="5726806" cy="419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42E1C-11D5-B05F-884B-C10420EC312C}"/>
              </a:ext>
            </a:extLst>
          </p:cNvPr>
          <p:cNvSpPr txBox="1"/>
          <p:nvPr/>
        </p:nvSpPr>
        <p:spPr>
          <a:xfrm>
            <a:off x="2055751" y="1163254"/>
            <a:ext cx="110857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EPOS-LHC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49218-A88E-6D15-B44E-7671F669C3DC}"/>
              </a:ext>
            </a:extLst>
          </p:cNvPr>
          <p:cNvSpPr txBox="1"/>
          <p:nvPr/>
        </p:nvSpPr>
        <p:spPr>
          <a:xfrm>
            <a:off x="8610600" y="1163254"/>
            <a:ext cx="1241045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SIBYLL 2.3d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63E22-7824-DA0F-5162-932F5F9B7C35}"/>
              </a:ext>
            </a:extLst>
          </p:cNvPr>
          <p:cNvSpPr txBox="1"/>
          <p:nvPr/>
        </p:nvSpPr>
        <p:spPr>
          <a:xfrm>
            <a:off x="538480" y="5548072"/>
            <a:ext cx="405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IceTop</a:t>
            </a:r>
            <a:r>
              <a:rPr lang="en-US" dirty="0"/>
              <a:t> simulations for proton and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23198 and 23201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energy &gt; 1e7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36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19127</TotalTime>
  <Words>4193</Words>
  <Application>Microsoft Macintosh PowerPoint</Application>
  <PresentationFormat>Widescreen</PresentationFormat>
  <Paragraphs>829</Paragraphs>
  <Slides>94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Unblinding Request:  Unfolding the Atmospheric Muon Flux with IceCube    Pascal Gutjahr  </vt:lpstr>
      <vt:lpstr>Impact of Hadronic Interaction Models?</vt:lpstr>
      <vt:lpstr>Combine CORSIKA Sets</vt:lpstr>
      <vt:lpstr>Combine Several CORSIKA Datasets</vt:lpstr>
      <vt:lpstr>Check Data-MC on Burnsample</vt:lpstr>
      <vt:lpstr>Compare Burnsample Unfolding Bias</vt:lpstr>
      <vt:lpstr>Compare Burnsample Unfolding</vt:lpstr>
      <vt:lpstr>Compare “Unfolding Bias”</vt:lpstr>
      <vt:lpstr>Summary</vt:lpstr>
      <vt:lpstr>Backup</vt:lpstr>
      <vt:lpstr>MC Unfolding with Combined Datasets</vt:lpstr>
      <vt:lpstr>Comparison Uncertainties per Bin</vt:lpstr>
      <vt:lpstr>Target – Pseudo Correlation</vt:lpstr>
      <vt:lpstr>Regularization Impact</vt:lpstr>
      <vt:lpstr>Compare Burnsample Unfolding Global Correlation</vt:lpstr>
      <vt:lpstr>Unfolding Bias on Burnsample with Combined Datasets</vt:lpstr>
      <vt:lpstr>Data-MC Post Fit for 4 Burnsample Unfoldings with Combined Datasets</vt:lpstr>
      <vt:lpstr>4 Burnsample Unfolding Results with Combined Datasets</vt:lpstr>
      <vt:lpstr>Reconstruction Performance on Combined Dataset</vt:lpstr>
      <vt:lpstr>Normalization Fit MC Full Sample</vt:lpstr>
      <vt:lpstr>Cosmic Ray Air Shower – Muon Flux</vt:lpstr>
      <vt:lpstr>Goal: Measure Muon Flux at Surface</vt:lpstr>
      <vt:lpstr>Overview</vt:lpstr>
      <vt:lpstr>Simulation</vt:lpstr>
      <vt:lpstr>New CORSIKA Simulation</vt:lpstr>
      <vt:lpstr>Reconstruction</vt:lpstr>
      <vt:lpstr>CNN Reconstructions</vt:lpstr>
      <vt:lpstr>Selection</vt:lpstr>
      <vt:lpstr>Selection</vt:lpstr>
      <vt:lpstr>Unfolding</vt:lpstr>
      <vt:lpstr>Unfolding in a nutshell </vt:lpstr>
      <vt:lpstr>SnowStrom In-Ice Systematics</vt:lpstr>
      <vt:lpstr>Event Rate to Flux  Effective Area</vt:lpstr>
      <vt:lpstr>Regularization</vt:lpstr>
      <vt:lpstr>“Method Bias”</vt:lpstr>
      <vt:lpstr>Uncertainties: “Unfolding Bias”</vt:lpstr>
      <vt:lpstr>Include Uncertainties</vt:lpstr>
      <vt:lpstr>Nominal / Best Fit  Average of 4 Unfoldings</vt:lpstr>
      <vt:lpstr>Sensitive to Prompt?</vt:lpstr>
      <vt:lpstr>Prediction: 12 Years of IceCube Data Unfolding</vt:lpstr>
      <vt:lpstr>Flux Characterization</vt:lpstr>
      <vt:lpstr>Chi2 Likelihood Fit</vt:lpstr>
      <vt:lpstr>Burnsample Unfolding</vt:lpstr>
      <vt:lpstr>Burnsample Unfolding</vt:lpstr>
      <vt:lpstr>Unblinding Plan</vt:lpstr>
      <vt:lpstr>Unblinding Proposal</vt:lpstr>
      <vt:lpstr>CORSIKA 7 vs. MCEq</vt:lpstr>
      <vt:lpstr>12 Years Prediction</vt:lpstr>
      <vt:lpstr>MC Statistics on Final Level</vt:lpstr>
      <vt:lpstr>Input data per DOM</vt:lpstr>
      <vt:lpstr>Reconstructed properties</vt:lpstr>
      <vt:lpstr>Energy Reconstructions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Level5: quality cuts</vt:lpstr>
      <vt:lpstr>Uncertainties per Bin</vt:lpstr>
      <vt:lpstr>H3a Unfolding Bias</vt:lpstr>
      <vt:lpstr>H4a Unfolding Bias</vt:lpstr>
      <vt:lpstr>GST Unfolding Bias</vt:lpstr>
      <vt:lpstr>GSF Unfolding Bias</vt:lpstr>
      <vt:lpstr>Unfolding Bias for All Models</vt:lpstr>
      <vt:lpstr>12 Years Prediction</vt:lpstr>
      <vt:lpstr>Data—MC Pre/Post Fit</vt:lpstr>
      <vt:lpstr>Data-MC: Burnsample</vt:lpstr>
      <vt:lpstr>PowerPoint Presentation</vt:lpstr>
      <vt:lpstr>Muon Flux Unfolding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Burnsample Unfolding</vt:lpstr>
      <vt:lpstr>Determine Regularization</vt:lpstr>
      <vt:lpstr>Bundle Energy Reconstruction</vt:lpstr>
      <vt:lpstr>Cosmic ray flux</vt:lpstr>
      <vt:lpstr>Air shower – 10 TeV</vt:lpstr>
      <vt:lpstr>Prompt atmospheric muons and neutrinos</vt:lpstr>
      <vt:lpstr>CORSIKA 7 tagging and MCEq comparison</vt:lpstr>
      <vt:lpstr>Final Level cos(zenith)</vt:lpstr>
      <vt:lpstr>MCEq vs CORSIKA</vt:lpstr>
      <vt:lpstr>Coincident Events with 22615</vt:lpstr>
      <vt:lpstr>Muon Energy at Surface</vt:lpstr>
      <vt:lpstr>Coincidence: Muons on Event Level</vt:lpstr>
      <vt:lpstr>Estimate Rates with H3a</vt:lpstr>
      <vt:lpstr>Reconstructions: Coincident Events</vt:lpstr>
      <vt:lpstr>Coincident Events with 20904</vt:lpstr>
      <vt:lpstr>True MC Distributions</vt:lpstr>
      <vt:lpstr>Coincidence: Muons on Event Level</vt:lpstr>
      <vt:lpstr>Estimate Rates with H3a</vt:lpstr>
      <vt:lpstr>Reconstructions: Coincident Events</vt:lpstr>
      <vt:lpstr>Estimate Impact of Hadronic Interaction Model</vt:lpstr>
      <vt:lpstr>Reconstruction: EPOS-LHC vs SIBYLL 2.3d [Level 5]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555</cp:revision>
  <cp:lastPrinted>2024-03-17T23:23:36Z</cp:lastPrinted>
  <dcterms:created xsi:type="dcterms:W3CDTF">2023-09-19T10:10:31Z</dcterms:created>
  <dcterms:modified xsi:type="dcterms:W3CDTF">2025-12-04T13:25:36Z</dcterms:modified>
</cp:coreProperties>
</file>